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16"/>
  </p:notesMasterIdLst>
  <p:handoutMasterIdLst>
    <p:handoutMasterId r:id="rId17"/>
  </p:handoutMasterIdLst>
  <p:sldIdLst>
    <p:sldId id="256" r:id="rId5"/>
    <p:sldId id="275" r:id="rId6"/>
    <p:sldId id="287" r:id="rId7"/>
    <p:sldId id="278" r:id="rId8"/>
    <p:sldId id="258" r:id="rId9"/>
    <p:sldId id="279" r:id="rId10"/>
    <p:sldId id="286" r:id="rId11"/>
    <p:sldId id="281" r:id="rId12"/>
    <p:sldId id="288" r:id="rId13"/>
    <p:sldId id="289" r:id="rId14"/>
    <p:sldId id="29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033" autoAdjust="0"/>
  </p:normalViewPr>
  <p:slideViewPr>
    <p:cSldViewPr snapToGrid="0" snapToObjects="1">
      <p:cViewPr varScale="1">
        <p:scale>
          <a:sx n="82" d="100"/>
          <a:sy n="82" d="100"/>
        </p:scale>
        <p:origin x="720" y="4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2" Type="http://schemas.openxmlformats.org/officeDocument/2006/relationships/image" Target="../media/image9.svg"/><Relationship Id="rId1" Type="http://schemas.openxmlformats.org/officeDocument/2006/relationships/image" Target="../media/image8.pn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2" Type="http://schemas.openxmlformats.org/officeDocument/2006/relationships/image" Target="../media/image9.svg"/><Relationship Id="rId1" Type="http://schemas.openxmlformats.org/officeDocument/2006/relationships/image" Target="../media/image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A589A-46DE-0F49-B460-E7914F3E440D}" type="doc">
      <dgm:prSet loTypeId="urn:microsoft.com/office/officeart/2018/2/layout/IconCircleList" loCatId="icon" qsTypeId="urn:microsoft.com/office/officeart/2005/8/quickstyle/simple1" qsCatId="simple" csTypeId="urn:microsoft.com/office/officeart/2018/5/colors/Iconchunking_neutralicon_accent3_2" csCatId="accent3" phldr="1"/>
      <dgm:spPr/>
      <dgm:t>
        <a:bodyPr/>
        <a:lstStyle/>
        <a:p>
          <a:endParaRPr lang="en-US"/>
        </a:p>
      </dgm:t>
    </dgm:pt>
    <dgm:pt modelId="{66039115-797B-304C-9FC0-EFABB1F21232}">
      <dgm:prSet/>
      <dgm:spPr/>
      <dgm:t>
        <a:bodyPr/>
        <a:lstStyle/>
        <a:p>
          <a:pPr>
            <a:lnSpc>
              <a:spcPct val="100000"/>
            </a:lnSpc>
          </a:pPr>
          <a:endParaRPr lang="en-US" dirty="0"/>
        </a:p>
      </dgm:t>
    </dgm:pt>
    <dgm:pt modelId="{C8EABE8F-1E84-494E-AD8A-32BA419A36E9}" type="parTrans" cxnId="{31C3237C-2299-B649-8C93-587C97AC9999}">
      <dgm:prSet/>
      <dgm:spPr/>
      <dgm:t>
        <a:bodyPr/>
        <a:lstStyle/>
        <a:p>
          <a:endParaRPr lang="en-US"/>
        </a:p>
      </dgm:t>
    </dgm:pt>
    <dgm:pt modelId="{D044F6BA-1D90-EC47-8A78-B9796198ECF5}" type="sibTrans" cxnId="{31C3237C-2299-B649-8C93-587C97AC9999}">
      <dgm:prSet/>
      <dgm:spPr/>
      <dgm:t>
        <a:bodyPr/>
        <a:lstStyle/>
        <a:p>
          <a:pPr>
            <a:lnSpc>
              <a:spcPct val="100000"/>
            </a:lnSpc>
          </a:pPr>
          <a:endParaRPr lang="en-US"/>
        </a:p>
      </dgm:t>
    </dgm:pt>
    <dgm:pt modelId="{B80C9CF3-C6BB-48D7-8AE1-5002D62D3761}" type="pres">
      <dgm:prSet presAssocID="{489A589A-46DE-0F49-B460-E7914F3E440D}" presName="root" presStyleCnt="0">
        <dgm:presLayoutVars>
          <dgm:dir/>
          <dgm:resizeHandles val="exact"/>
        </dgm:presLayoutVars>
      </dgm:prSet>
      <dgm:spPr/>
    </dgm:pt>
    <dgm:pt modelId="{326FDCF2-F375-4C3F-9814-C84BA9388F92}" type="pres">
      <dgm:prSet presAssocID="{489A589A-46DE-0F49-B460-E7914F3E440D}" presName="container" presStyleCnt="0">
        <dgm:presLayoutVars>
          <dgm:dir/>
          <dgm:resizeHandles val="exact"/>
        </dgm:presLayoutVars>
      </dgm:prSet>
      <dgm:spPr/>
    </dgm:pt>
    <dgm:pt modelId="{174069BD-8FE1-41A2-8250-6A5514FE224C}" type="pres">
      <dgm:prSet presAssocID="{66039115-797B-304C-9FC0-EFABB1F21232}" presName="compNode" presStyleCnt="0"/>
      <dgm:spPr/>
    </dgm:pt>
    <dgm:pt modelId="{5E340066-1B2E-4C4E-80A2-97E86ABFA479}" type="pres">
      <dgm:prSet presAssocID="{66039115-797B-304C-9FC0-EFABB1F21232}" presName="iconBgRect" presStyleLbl="bgShp" presStyleIdx="0" presStyleCnt="1" custLinFactX="-168024" custLinFactY="-82858" custLinFactNeighborX="-200000" custLinFactNeighborY="-100000"/>
      <dgm:spPr/>
    </dgm:pt>
    <dgm:pt modelId="{F55B2F71-E638-412C-8147-FC7081E08B04}" type="pres">
      <dgm:prSet presAssocID="{66039115-797B-304C-9FC0-EFABB1F21232}" presName="iconRect" presStyleLbl="node1" presStyleIdx="0" presStyleCnt="1" custScaleX="140633" custScaleY="172667" custLinFactX="-300000" custLinFactY="-7240" custLinFactNeighborX="-335009"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Virtual Reality headset"/>
        </a:ext>
      </dgm:extLst>
    </dgm:pt>
    <dgm:pt modelId="{5CDA7D5A-F452-463F-998B-177A76E8C08F}" type="pres">
      <dgm:prSet presAssocID="{66039115-797B-304C-9FC0-EFABB1F21232}" presName="spaceRect" presStyleCnt="0"/>
      <dgm:spPr/>
    </dgm:pt>
    <dgm:pt modelId="{E05AF25A-E676-44EA-BB66-F2100ACAD1CB}" type="pres">
      <dgm:prSet presAssocID="{66039115-797B-304C-9FC0-EFABB1F21232}" presName="textRect" presStyleLbl="revTx" presStyleIdx="0" presStyleCnt="1" custScaleX="152762" custScaleY="194326" custLinFactNeighborX="-32920" custLinFactNeighborY="-42872">
        <dgm:presLayoutVars>
          <dgm:chMax val="1"/>
          <dgm:chPref val="1"/>
        </dgm:presLayoutVars>
      </dgm:prSet>
      <dgm:spPr/>
    </dgm:pt>
  </dgm:ptLst>
  <dgm:cxnLst>
    <dgm:cxn modelId="{C2028414-4E44-4009-9619-A3329463EBE6}" type="presOf" srcId="{66039115-797B-304C-9FC0-EFABB1F21232}" destId="{E05AF25A-E676-44EA-BB66-F2100ACAD1CB}" srcOrd="0" destOrd="0" presId="urn:microsoft.com/office/officeart/2018/2/layout/IconCircleList"/>
    <dgm:cxn modelId="{31C3237C-2299-B649-8C93-587C97AC9999}" srcId="{489A589A-46DE-0F49-B460-E7914F3E440D}" destId="{66039115-797B-304C-9FC0-EFABB1F21232}" srcOrd="0" destOrd="0" parTransId="{C8EABE8F-1E84-494E-AD8A-32BA419A36E9}" sibTransId="{D044F6BA-1D90-EC47-8A78-B9796198ECF5}"/>
    <dgm:cxn modelId="{0D34FCB2-3F4C-42A6-BB2D-60FA9564F405}" type="presOf" srcId="{489A589A-46DE-0F49-B460-E7914F3E440D}" destId="{B80C9CF3-C6BB-48D7-8AE1-5002D62D3761}" srcOrd="0" destOrd="0" presId="urn:microsoft.com/office/officeart/2018/2/layout/IconCircleList"/>
    <dgm:cxn modelId="{BF36CAD1-B688-447E-A701-12D1A5EB1C61}" type="presParOf" srcId="{B80C9CF3-C6BB-48D7-8AE1-5002D62D3761}" destId="{326FDCF2-F375-4C3F-9814-C84BA9388F92}" srcOrd="0" destOrd="0" presId="urn:microsoft.com/office/officeart/2018/2/layout/IconCircleList"/>
    <dgm:cxn modelId="{FBFDC197-07BE-4C6F-83B2-02194176B69E}" type="presParOf" srcId="{326FDCF2-F375-4C3F-9814-C84BA9388F92}" destId="{174069BD-8FE1-41A2-8250-6A5514FE224C}" srcOrd="0" destOrd="0" presId="urn:microsoft.com/office/officeart/2018/2/layout/IconCircleList"/>
    <dgm:cxn modelId="{C5F01509-F7BC-425F-B296-A98C860A07F3}" type="presParOf" srcId="{174069BD-8FE1-41A2-8250-6A5514FE224C}" destId="{5E340066-1B2E-4C4E-80A2-97E86ABFA479}" srcOrd="0" destOrd="0" presId="urn:microsoft.com/office/officeart/2018/2/layout/IconCircleList"/>
    <dgm:cxn modelId="{6798BD59-DB22-44F4-9499-B795ECC6FB92}" type="presParOf" srcId="{174069BD-8FE1-41A2-8250-6A5514FE224C}" destId="{F55B2F71-E638-412C-8147-FC7081E08B04}" srcOrd="1" destOrd="0" presId="urn:microsoft.com/office/officeart/2018/2/layout/IconCircleList"/>
    <dgm:cxn modelId="{8ED6BB7E-069D-4BD0-874A-A765097C6426}" type="presParOf" srcId="{174069BD-8FE1-41A2-8250-6A5514FE224C}" destId="{5CDA7D5A-F452-463F-998B-177A76E8C08F}" srcOrd="2" destOrd="0" presId="urn:microsoft.com/office/officeart/2018/2/layout/IconCircleList"/>
    <dgm:cxn modelId="{6FA12472-3D68-4E1C-81AF-02DC5B01E334}" type="presParOf" srcId="{174069BD-8FE1-41A2-8250-6A5514FE224C}" destId="{E05AF25A-E676-44EA-BB66-F2100ACAD1CB}"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3D3329-1528-445E-9E42-A88502F4F18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4D7B2E6-BFDB-47CF-8BFD-7FD57619B79E}">
      <dgm:prSet custT="1"/>
      <dgm:spPr/>
      <dgm:t>
        <a:bodyPr/>
        <a:lstStyle/>
        <a:p>
          <a:pPr>
            <a:lnSpc>
              <a:spcPct val="100000"/>
            </a:lnSpc>
          </a:pPr>
          <a:r>
            <a:rPr lang="en-US" sz="1600" i="1" dirty="0"/>
            <a:t>The body </a:t>
          </a:r>
          <a:r>
            <a:rPr lang="en-US" sz="1600" dirty="0"/>
            <a:t>: The primary frame and the holding structure of the rover needs to be structurally sound and extremely rigid to handle the weights as well as to provide a protective enclosure to the sensors and driving equipment.</a:t>
          </a:r>
        </a:p>
      </dgm:t>
    </dgm:pt>
    <dgm:pt modelId="{9C67AC58-3F50-4043-9660-EE4A609691C1}" type="parTrans" cxnId="{E1FC14E5-EE65-4536-8AAB-A8B296331624}">
      <dgm:prSet/>
      <dgm:spPr/>
      <dgm:t>
        <a:bodyPr/>
        <a:lstStyle/>
        <a:p>
          <a:endParaRPr lang="en-US"/>
        </a:p>
      </dgm:t>
    </dgm:pt>
    <dgm:pt modelId="{3B2ACBC4-0FEF-49A7-8A45-0E49B5A35050}" type="sibTrans" cxnId="{E1FC14E5-EE65-4536-8AAB-A8B296331624}">
      <dgm:prSet/>
      <dgm:spPr/>
      <dgm:t>
        <a:bodyPr/>
        <a:lstStyle/>
        <a:p>
          <a:pPr>
            <a:lnSpc>
              <a:spcPct val="100000"/>
            </a:lnSpc>
          </a:pPr>
          <a:endParaRPr lang="en-US"/>
        </a:p>
      </dgm:t>
    </dgm:pt>
    <dgm:pt modelId="{034F74E9-A3FF-4246-8AE7-2412688B680A}">
      <dgm:prSet custT="1"/>
      <dgm:spPr/>
      <dgm:t>
        <a:bodyPr/>
        <a:lstStyle/>
        <a:p>
          <a:pPr>
            <a:lnSpc>
              <a:spcPct val="100000"/>
            </a:lnSpc>
          </a:pPr>
          <a:r>
            <a:rPr lang="en-US" sz="1600" i="1" dirty="0"/>
            <a:t>User interface </a:t>
          </a:r>
          <a:r>
            <a:rPr lang="en-US" sz="1600" dirty="0"/>
            <a:t>: The microprocessor, motor driver, motor and various sensors aid in decision making and help guide the rover along the right path and towards the right destination. </a:t>
          </a:r>
        </a:p>
      </dgm:t>
    </dgm:pt>
    <dgm:pt modelId="{16B22298-BBD0-4EEF-8504-3CCAC069B71B}" type="parTrans" cxnId="{AB4AAD65-C007-41DA-A009-4C0797EAD9BE}">
      <dgm:prSet/>
      <dgm:spPr/>
      <dgm:t>
        <a:bodyPr/>
        <a:lstStyle/>
        <a:p>
          <a:endParaRPr lang="en-US"/>
        </a:p>
      </dgm:t>
    </dgm:pt>
    <dgm:pt modelId="{A59B6AD3-9FF1-4142-A1F2-45965BCFBA4C}" type="sibTrans" cxnId="{AB4AAD65-C007-41DA-A009-4C0797EAD9BE}">
      <dgm:prSet/>
      <dgm:spPr/>
      <dgm:t>
        <a:bodyPr/>
        <a:lstStyle/>
        <a:p>
          <a:pPr>
            <a:lnSpc>
              <a:spcPct val="100000"/>
            </a:lnSpc>
          </a:pPr>
          <a:endParaRPr lang="en-US"/>
        </a:p>
      </dgm:t>
    </dgm:pt>
    <dgm:pt modelId="{EE18972D-F9DF-4183-A89F-5CF6C18AAE67}">
      <dgm:prSet custT="1"/>
      <dgm:spPr/>
      <dgm:t>
        <a:bodyPr/>
        <a:lstStyle/>
        <a:p>
          <a:pPr>
            <a:lnSpc>
              <a:spcPct val="100000"/>
            </a:lnSpc>
          </a:pPr>
          <a:r>
            <a:rPr lang="en-US" sz="1600" i="1" dirty="0"/>
            <a:t>The energy unit </a:t>
          </a:r>
          <a:r>
            <a:rPr lang="en-US" sz="1600" dirty="0"/>
            <a:t>: The power distribution unit is the most essential part considering that it will have to provide the correct voltage and current to the multitude of sensors on board. It consists of the batteries which will act as power source.</a:t>
          </a:r>
        </a:p>
      </dgm:t>
    </dgm:pt>
    <dgm:pt modelId="{873F2E93-B264-4319-A7C0-B243160FAF7C}" type="parTrans" cxnId="{8D604A48-1537-4819-890F-F3BC72CDC93B}">
      <dgm:prSet/>
      <dgm:spPr/>
      <dgm:t>
        <a:bodyPr/>
        <a:lstStyle/>
        <a:p>
          <a:endParaRPr lang="en-US"/>
        </a:p>
      </dgm:t>
    </dgm:pt>
    <dgm:pt modelId="{CB024D34-86D3-4123-9A73-0A0C794001D5}" type="sibTrans" cxnId="{8D604A48-1537-4819-890F-F3BC72CDC93B}">
      <dgm:prSet/>
      <dgm:spPr/>
      <dgm:t>
        <a:bodyPr/>
        <a:lstStyle/>
        <a:p>
          <a:endParaRPr lang="en-US"/>
        </a:p>
      </dgm:t>
    </dgm:pt>
    <dgm:pt modelId="{DFE8C840-DE65-456C-8545-50BDA2AE14B2}" type="pres">
      <dgm:prSet presAssocID="{713D3329-1528-445E-9E42-A88502F4F187}" presName="root" presStyleCnt="0">
        <dgm:presLayoutVars>
          <dgm:dir/>
          <dgm:resizeHandles val="exact"/>
        </dgm:presLayoutVars>
      </dgm:prSet>
      <dgm:spPr/>
    </dgm:pt>
    <dgm:pt modelId="{2B759927-667B-4825-97C4-D0C5BB0D5933}" type="pres">
      <dgm:prSet presAssocID="{64D7B2E6-BFDB-47CF-8BFD-7FD57619B79E}" presName="compNode" presStyleCnt="0"/>
      <dgm:spPr/>
    </dgm:pt>
    <dgm:pt modelId="{6127302E-B78E-47E5-8D0A-F5369C8CB9A2}" type="pres">
      <dgm:prSet presAssocID="{64D7B2E6-BFDB-47CF-8BFD-7FD57619B79E}" presName="bgRect" presStyleLbl="bgShp" presStyleIdx="0" presStyleCnt="3"/>
      <dgm:spPr/>
    </dgm:pt>
    <dgm:pt modelId="{CE9B823A-20A2-4F51-873E-B2C0DA245D71}" type="pres">
      <dgm:prSet presAssocID="{64D7B2E6-BFDB-47CF-8BFD-7FD57619B79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ed Bump"/>
        </a:ext>
      </dgm:extLst>
    </dgm:pt>
    <dgm:pt modelId="{C5F139DE-3798-44D1-9852-378FE41A0923}" type="pres">
      <dgm:prSet presAssocID="{64D7B2E6-BFDB-47CF-8BFD-7FD57619B79E}" presName="spaceRect" presStyleCnt="0"/>
      <dgm:spPr/>
    </dgm:pt>
    <dgm:pt modelId="{7A7FFEDB-B019-445C-9A72-89C524835D34}" type="pres">
      <dgm:prSet presAssocID="{64D7B2E6-BFDB-47CF-8BFD-7FD57619B79E}" presName="parTx" presStyleLbl="revTx" presStyleIdx="0" presStyleCnt="3">
        <dgm:presLayoutVars>
          <dgm:chMax val="0"/>
          <dgm:chPref val="0"/>
        </dgm:presLayoutVars>
      </dgm:prSet>
      <dgm:spPr/>
    </dgm:pt>
    <dgm:pt modelId="{7449B340-F910-432A-B470-35A7BC092BC2}" type="pres">
      <dgm:prSet presAssocID="{3B2ACBC4-0FEF-49A7-8A45-0E49B5A35050}" presName="sibTrans" presStyleCnt="0"/>
      <dgm:spPr/>
    </dgm:pt>
    <dgm:pt modelId="{82275B9A-DD49-43F3-90A9-34F10FFCA69E}" type="pres">
      <dgm:prSet presAssocID="{034F74E9-A3FF-4246-8AE7-2412688B680A}" presName="compNode" presStyleCnt="0"/>
      <dgm:spPr/>
    </dgm:pt>
    <dgm:pt modelId="{88AA34B8-B47D-454C-A9D6-43B404A699F9}" type="pres">
      <dgm:prSet presAssocID="{034F74E9-A3FF-4246-8AE7-2412688B680A}" presName="bgRect" presStyleLbl="bgShp" presStyleIdx="1" presStyleCnt="3"/>
      <dgm:spPr/>
    </dgm:pt>
    <dgm:pt modelId="{BF470D26-3F52-48C4-BBEF-C45A6B42394B}" type="pres">
      <dgm:prSet presAssocID="{034F74E9-A3FF-4246-8AE7-2412688B680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E7CB4357-706F-4326-885E-DAEDFFC9C20C}" type="pres">
      <dgm:prSet presAssocID="{034F74E9-A3FF-4246-8AE7-2412688B680A}" presName="spaceRect" presStyleCnt="0"/>
      <dgm:spPr/>
    </dgm:pt>
    <dgm:pt modelId="{376A9793-D7A7-4378-881D-F9F4A9A9D104}" type="pres">
      <dgm:prSet presAssocID="{034F74E9-A3FF-4246-8AE7-2412688B680A}" presName="parTx" presStyleLbl="revTx" presStyleIdx="1" presStyleCnt="3">
        <dgm:presLayoutVars>
          <dgm:chMax val="0"/>
          <dgm:chPref val="0"/>
        </dgm:presLayoutVars>
      </dgm:prSet>
      <dgm:spPr/>
    </dgm:pt>
    <dgm:pt modelId="{4FE7E5CD-79FE-4D1F-9D3A-116BEB39AEA1}" type="pres">
      <dgm:prSet presAssocID="{A59B6AD3-9FF1-4142-A1F2-45965BCFBA4C}" presName="sibTrans" presStyleCnt="0"/>
      <dgm:spPr/>
    </dgm:pt>
    <dgm:pt modelId="{24EEA928-7CE6-4D9E-83F5-B9B9D7C3A09F}" type="pres">
      <dgm:prSet presAssocID="{EE18972D-F9DF-4183-A89F-5CF6C18AAE67}" presName="compNode" presStyleCnt="0"/>
      <dgm:spPr/>
    </dgm:pt>
    <dgm:pt modelId="{E84D100A-4FE1-4CD2-85B3-E512066B3B1E}" type="pres">
      <dgm:prSet presAssocID="{EE18972D-F9DF-4183-A89F-5CF6C18AAE67}" presName="bgRect" presStyleLbl="bgShp" presStyleIdx="2" presStyleCnt="3"/>
      <dgm:spPr/>
    </dgm:pt>
    <dgm:pt modelId="{F56F712E-906A-4656-840C-70F42E004C8E}" type="pres">
      <dgm:prSet presAssocID="{EE18972D-F9DF-4183-A89F-5CF6C18AAE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lectrician"/>
        </a:ext>
      </dgm:extLst>
    </dgm:pt>
    <dgm:pt modelId="{A2076059-149B-49A6-9BA3-2E9B5B1E223D}" type="pres">
      <dgm:prSet presAssocID="{EE18972D-F9DF-4183-A89F-5CF6C18AAE67}" presName="spaceRect" presStyleCnt="0"/>
      <dgm:spPr/>
    </dgm:pt>
    <dgm:pt modelId="{4916A320-1AAA-4C3E-BE4E-C18B659DE282}" type="pres">
      <dgm:prSet presAssocID="{EE18972D-F9DF-4183-A89F-5CF6C18AAE67}" presName="parTx" presStyleLbl="revTx" presStyleIdx="2" presStyleCnt="3">
        <dgm:presLayoutVars>
          <dgm:chMax val="0"/>
          <dgm:chPref val="0"/>
        </dgm:presLayoutVars>
      </dgm:prSet>
      <dgm:spPr/>
    </dgm:pt>
  </dgm:ptLst>
  <dgm:cxnLst>
    <dgm:cxn modelId="{AB4AAD65-C007-41DA-A009-4C0797EAD9BE}" srcId="{713D3329-1528-445E-9E42-A88502F4F187}" destId="{034F74E9-A3FF-4246-8AE7-2412688B680A}" srcOrd="1" destOrd="0" parTransId="{16B22298-BBD0-4EEF-8504-3CCAC069B71B}" sibTransId="{A59B6AD3-9FF1-4142-A1F2-45965BCFBA4C}"/>
    <dgm:cxn modelId="{8D604A48-1537-4819-890F-F3BC72CDC93B}" srcId="{713D3329-1528-445E-9E42-A88502F4F187}" destId="{EE18972D-F9DF-4183-A89F-5CF6C18AAE67}" srcOrd="2" destOrd="0" parTransId="{873F2E93-B264-4319-A7C0-B243160FAF7C}" sibTransId="{CB024D34-86D3-4123-9A73-0A0C794001D5}"/>
    <dgm:cxn modelId="{321DEC59-BC87-4908-9F5C-A55E95401408}" type="presOf" srcId="{034F74E9-A3FF-4246-8AE7-2412688B680A}" destId="{376A9793-D7A7-4378-881D-F9F4A9A9D104}" srcOrd="0" destOrd="0" presId="urn:microsoft.com/office/officeart/2018/2/layout/IconVerticalSolidList"/>
    <dgm:cxn modelId="{7F187EA8-9172-4EC8-B293-3311276D19A9}" type="presOf" srcId="{EE18972D-F9DF-4183-A89F-5CF6C18AAE67}" destId="{4916A320-1AAA-4C3E-BE4E-C18B659DE282}" srcOrd="0" destOrd="0" presId="urn:microsoft.com/office/officeart/2018/2/layout/IconVerticalSolidList"/>
    <dgm:cxn modelId="{93F677CD-88A8-42CA-934D-C5375E70A329}" type="presOf" srcId="{713D3329-1528-445E-9E42-A88502F4F187}" destId="{DFE8C840-DE65-456C-8545-50BDA2AE14B2}" srcOrd="0" destOrd="0" presId="urn:microsoft.com/office/officeart/2018/2/layout/IconVerticalSolidList"/>
    <dgm:cxn modelId="{E1FC14E5-EE65-4536-8AAB-A8B296331624}" srcId="{713D3329-1528-445E-9E42-A88502F4F187}" destId="{64D7B2E6-BFDB-47CF-8BFD-7FD57619B79E}" srcOrd="0" destOrd="0" parTransId="{9C67AC58-3F50-4043-9660-EE4A609691C1}" sibTransId="{3B2ACBC4-0FEF-49A7-8A45-0E49B5A35050}"/>
    <dgm:cxn modelId="{B087D9E5-BE3C-4296-936F-341C67F8AB65}" type="presOf" srcId="{64D7B2E6-BFDB-47CF-8BFD-7FD57619B79E}" destId="{7A7FFEDB-B019-445C-9A72-89C524835D34}" srcOrd="0" destOrd="0" presId="urn:microsoft.com/office/officeart/2018/2/layout/IconVerticalSolidList"/>
    <dgm:cxn modelId="{83A60A9C-EB51-430D-9D44-0A97D7E8BB7E}" type="presParOf" srcId="{DFE8C840-DE65-456C-8545-50BDA2AE14B2}" destId="{2B759927-667B-4825-97C4-D0C5BB0D5933}" srcOrd="0" destOrd="0" presId="urn:microsoft.com/office/officeart/2018/2/layout/IconVerticalSolidList"/>
    <dgm:cxn modelId="{4D011A3A-CEB3-4328-96F7-92B1D88AAFCB}" type="presParOf" srcId="{2B759927-667B-4825-97C4-D0C5BB0D5933}" destId="{6127302E-B78E-47E5-8D0A-F5369C8CB9A2}" srcOrd="0" destOrd="0" presId="urn:microsoft.com/office/officeart/2018/2/layout/IconVerticalSolidList"/>
    <dgm:cxn modelId="{1E3012D8-24E8-4F16-A8FC-E3A29FCC1BB9}" type="presParOf" srcId="{2B759927-667B-4825-97C4-D0C5BB0D5933}" destId="{CE9B823A-20A2-4F51-873E-B2C0DA245D71}" srcOrd="1" destOrd="0" presId="urn:microsoft.com/office/officeart/2018/2/layout/IconVerticalSolidList"/>
    <dgm:cxn modelId="{0BEC5D78-AF16-446E-9543-ADECFE016A7A}" type="presParOf" srcId="{2B759927-667B-4825-97C4-D0C5BB0D5933}" destId="{C5F139DE-3798-44D1-9852-378FE41A0923}" srcOrd="2" destOrd="0" presId="urn:microsoft.com/office/officeart/2018/2/layout/IconVerticalSolidList"/>
    <dgm:cxn modelId="{6AD6232A-E772-4C63-9A32-292C53287783}" type="presParOf" srcId="{2B759927-667B-4825-97C4-D0C5BB0D5933}" destId="{7A7FFEDB-B019-445C-9A72-89C524835D34}" srcOrd="3" destOrd="0" presId="urn:microsoft.com/office/officeart/2018/2/layout/IconVerticalSolidList"/>
    <dgm:cxn modelId="{AF50C53A-DF76-4121-A96E-487F710A1824}" type="presParOf" srcId="{DFE8C840-DE65-456C-8545-50BDA2AE14B2}" destId="{7449B340-F910-432A-B470-35A7BC092BC2}" srcOrd="1" destOrd="0" presId="urn:microsoft.com/office/officeart/2018/2/layout/IconVerticalSolidList"/>
    <dgm:cxn modelId="{52089153-5AC0-4962-AC20-95FB6C43DC95}" type="presParOf" srcId="{DFE8C840-DE65-456C-8545-50BDA2AE14B2}" destId="{82275B9A-DD49-43F3-90A9-34F10FFCA69E}" srcOrd="2" destOrd="0" presId="urn:microsoft.com/office/officeart/2018/2/layout/IconVerticalSolidList"/>
    <dgm:cxn modelId="{EC3D9321-2D33-476D-8369-F8E25421EB47}" type="presParOf" srcId="{82275B9A-DD49-43F3-90A9-34F10FFCA69E}" destId="{88AA34B8-B47D-454C-A9D6-43B404A699F9}" srcOrd="0" destOrd="0" presId="urn:microsoft.com/office/officeart/2018/2/layout/IconVerticalSolidList"/>
    <dgm:cxn modelId="{C93F25E8-5045-4AD1-8CBE-2E6DA5676A2D}" type="presParOf" srcId="{82275B9A-DD49-43F3-90A9-34F10FFCA69E}" destId="{BF470D26-3F52-48C4-BBEF-C45A6B42394B}" srcOrd="1" destOrd="0" presId="urn:microsoft.com/office/officeart/2018/2/layout/IconVerticalSolidList"/>
    <dgm:cxn modelId="{F6D141E4-CEDE-41EE-A283-04966BCFD4DE}" type="presParOf" srcId="{82275B9A-DD49-43F3-90A9-34F10FFCA69E}" destId="{E7CB4357-706F-4326-885E-DAEDFFC9C20C}" srcOrd="2" destOrd="0" presId="urn:microsoft.com/office/officeart/2018/2/layout/IconVerticalSolidList"/>
    <dgm:cxn modelId="{FA47E07D-E0B8-4364-9633-D9ED4BA07CE2}" type="presParOf" srcId="{82275B9A-DD49-43F3-90A9-34F10FFCA69E}" destId="{376A9793-D7A7-4378-881D-F9F4A9A9D104}" srcOrd="3" destOrd="0" presId="urn:microsoft.com/office/officeart/2018/2/layout/IconVerticalSolidList"/>
    <dgm:cxn modelId="{76738B8E-D2ED-46C0-8556-089FC1E797B3}" type="presParOf" srcId="{DFE8C840-DE65-456C-8545-50BDA2AE14B2}" destId="{4FE7E5CD-79FE-4D1F-9D3A-116BEB39AEA1}" srcOrd="3" destOrd="0" presId="urn:microsoft.com/office/officeart/2018/2/layout/IconVerticalSolidList"/>
    <dgm:cxn modelId="{6BB2FD86-005B-4D65-AFFB-B724B2C2AED5}" type="presParOf" srcId="{DFE8C840-DE65-456C-8545-50BDA2AE14B2}" destId="{24EEA928-7CE6-4D9E-83F5-B9B9D7C3A09F}" srcOrd="4" destOrd="0" presId="urn:microsoft.com/office/officeart/2018/2/layout/IconVerticalSolidList"/>
    <dgm:cxn modelId="{3C61A2C2-B53D-4D84-8A03-1E17008BEA95}" type="presParOf" srcId="{24EEA928-7CE6-4D9E-83F5-B9B9D7C3A09F}" destId="{E84D100A-4FE1-4CD2-85B3-E512066B3B1E}" srcOrd="0" destOrd="0" presId="urn:microsoft.com/office/officeart/2018/2/layout/IconVerticalSolidList"/>
    <dgm:cxn modelId="{936EE07E-9391-43EE-97F1-243C86679518}" type="presParOf" srcId="{24EEA928-7CE6-4D9E-83F5-B9B9D7C3A09F}" destId="{F56F712E-906A-4656-840C-70F42E004C8E}" srcOrd="1" destOrd="0" presId="urn:microsoft.com/office/officeart/2018/2/layout/IconVerticalSolidList"/>
    <dgm:cxn modelId="{7F5B1F2E-9C2C-4F2A-9B2A-825FDE567D59}" type="presParOf" srcId="{24EEA928-7CE6-4D9E-83F5-B9B9D7C3A09F}" destId="{A2076059-149B-49A6-9BA3-2E9B5B1E223D}" srcOrd="2" destOrd="0" presId="urn:microsoft.com/office/officeart/2018/2/layout/IconVerticalSolidList"/>
    <dgm:cxn modelId="{82F5BB92-BAC5-4CD1-8F1B-1A595503C87F}" type="presParOf" srcId="{24EEA928-7CE6-4D9E-83F5-B9B9D7C3A09F}" destId="{4916A320-1AAA-4C3E-BE4E-C18B659DE28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40066-1B2E-4C4E-80A2-97E86ABFA479}">
      <dsp:nvSpPr>
        <dsp:cNvPr id="0" name=""/>
        <dsp:cNvSpPr/>
      </dsp:nvSpPr>
      <dsp:spPr>
        <a:xfrm>
          <a:off x="60834" y="161988"/>
          <a:ext cx="895637" cy="8956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5B2F71-E638-412C-8147-FC7081E08B04}">
      <dsp:nvSpPr>
        <dsp:cNvPr id="0" name=""/>
        <dsp:cNvSpPr/>
      </dsp:nvSpPr>
      <dsp:spPr>
        <a:xfrm>
          <a:off x="140861" y="1241995"/>
          <a:ext cx="730545" cy="8969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5AF25A-E676-44EA-BB66-F2100ACAD1CB}">
      <dsp:nvSpPr>
        <dsp:cNvPr id="0" name=""/>
        <dsp:cNvSpPr/>
      </dsp:nvSpPr>
      <dsp:spPr>
        <a:xfrm>
          <a:off x="3192623" y="993345"/>
          <a:ext cx="3225027" cy="1740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endParaRPr lang="en-US" sz="2400" kern="1200" dirty="0"/>
        </a:p>
      </dsp:txBody>
      <dsp:txXfrm>
        <a:off x="3192623" y="993345"/>
        <a:ext cx="3225027" cy="1740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27302E-B78E-47E5-8D0A-F5369C8CB9A2}">
      <dsp:nvSpPr>
        <dsp:cNvPr id="0" name=""/>
        <dsp:cNvSpPr/>
      </dsp:nvSpPr>
      <dsp:spPr>
        <a:xfrm>
          <a:off x="0" y="3321"/>
          <a:ext cx="5741533" cy="12752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9B823A-20A2-4F51-873E-B2C0DA245D71}">
      <dsp:nvSpPr>
        <dsp:cNvPr id="0" name=""/>
        <dsp:cNvSpPr/>
      </dsp:nvSpPr>
      <dsp:spPr>
        <a:xfrm>
          <a:off x="385762" y="290251"/>
          <a:ext cx="702071" cy="7013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7FFEDB-B019-445C-9A72-89C524835D34}">
      <dsp:nvSpPr>
        <dsp:cNvPr id="0" name=""/>
        <dsp:cNvSpPr/>
      </dsp:nvSpPr>
      <dsp:spPr>
        <a:xfrm>
          <a:off x="1473595" y="3321"/>
          <a:ext cx="3929403" cy="1514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269" tIns="160269" rIns="160269" bIns="160269" numCol="1" spcCol="1270" anchor="ctr" anchorCtr="0">
          <a:noAutofit/>
        </a:bodyPr>
        <a:lstStyle/>
        <a:p>
          <a:pPr marL="0" lvl="0" indent="0" algn="l" defTabSz="711200">
            <a:lnSpc>
              <a:spcPct val="100000"/>
            </a:lnSpc>
            <a:spcBef>
              <a:spcPct val="0"/>
            </a:spcBef>
            <a:spcAft>
              <a:spcPct val="35000"/>
            </a:spcAft>
            <a:buNone/>
          </a:pPr>
          <a:r>
            <a:rPr lang="en-US" sz="1600" i="1" kern="1200" dirty="0"/>
            <a:t>The body </a:t>
          </a:r>
          <a:r>
            <a:rPr lang="en-US" sz="1600" kern="1200" dirty="0"/>
            <a:t>: The primary frame and the holding structure of the rover needs to be structurally sound and extremely rigid to handle the weights as well as to provide a protective enclosure to the sensors and driving equipment.</a:t>
          </a:r>
        </a:p>
      </dsp:txBody>
      <dsp:txXfrm>
        <a:off x="1473595" y="3321"/>
        <a:ext cx="3929403" cy="1514355"/>
      </dsp:txXfrm>
    </dsp:sp>
    <dsp:sp modelId="{88AA34B8-B47D-454C-A9D6-43B404A699F9}">
      <dsp:nvSpPr>
        <dsp:cNvPr id="0" name=""/>
        <dsp:cNvSpPr/>
      </dsp:nvSpPr>
      <dsp:spPr>
        <a:xfrm>
          <a:off x="0" y="1828313"/>
          <a:ext cx="5741533" cy="12752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470D26-3F52-48C4-BBEF-C45A6B42394B}">
      <dsp:nvSpPr>
        <dsp:cNvPr id="0" name=""/>
        <dsp:cNvSpPr/>
      </dsp:nvSpPr>
      <dsp:spPr>
        <a:xfrm>
          <a:off x="385762" y="2115244"/>
          <a:ext cx="702071" cy="7013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76A9793-D7A7-4378-881D-F9F4A9A9D104}">
      <dsp:nvSpPr>
        <dsp:cNvPr id="0" name=""/>
        <dsp:cNvSpPr/>
      </dsp:nvSpPr>
      <dsp:spPr>
        <a:xfrm>
          <a:off x="1473595" y="1828313"/>
          <a:ext cx="3929403" cy="1514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269" tIns="160269" rIns="160269" bIns="160269" numCol="1" spcCol="1270" anchor="ctr" anchorCtr="0">
          <a:noAutofit/>
        </a:bodyPr>
        <a:lstStyle/>
        <a:p>
          <a:pPr marL="0" lvl="0" indent="0" algn="l" defTabSz="711200">
            <a:lnSpc>
              <a:spcPct val="100000"/>
            </a:lnSpc>
            <a:spcBef>
              <a:spcPct val="0"/>
            </a:spcBef>
            <a:spcAft>
              <a:spcPct val="35000"/>
            </a:spcAft>
            <a:buNone/>
          </a:pPr>
          <a:r>
            <a:rPr lang="en-US" sz="1600" i="1" kern="1200" dirty="0"/>
            <a:t>User interface </a:t>
          </a:r>
          <a:r>
            <a:rPr lang="en-US" sz="1600" kern="1200" dirty="0"/>
            <a:t>: The microprocessor, motor driver, motor and various sensors aid in decision making and help guide the rover along the right path and towards the right destination. </a:t>
          </a:r>
        </a:p>
      </dsp:txBody>
      <dsp:txXfrm>
        <a:off x="1473595" y="1828313"/>
        <a:ext cx="3929403" cy="1514355"/>
      </dsp:txXfrm>
    </dsp:sp>
    <dsp:sp modelId="{E84D100A-4FE1-4CD2-85B3-E512066B3B1E}">
      <dsp:nvSpPr>
        <dsp:cNvPr id="0" name=""/>
        <dsp:cNvSpPr/>
      </dsp:nvSpPr>
      <dsp:spPr>
        <a:xfrm>
          <a:off x="0" y="3653306"/>
          <a:ext cx="5741533" cy="12752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6F712E-906A-4656-840C-70F42E004C8E}">
      <dsp:nvSpPr>
        <dsp:cNvPr id="0" name=""/>
        <dsp:cNvSpPr/>
      </dsp:nvSpPr>
      <dsp:spPr>
        <a:xfrm>
          <a:off x="385762" y="3940236"/>
          <a:ext cx="702071" cy="7013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16A320-1AAA-4C3E-BE4E-C18B659DE282}">
      <dsp:nvSpPr>
        <dsp:cNvPr id="0" name=""/>
        <dsp:cNvSpPr/>
      </dsp:nvSpPr>
      <dsp:spPr>
        <a:xfrm>
          <a:off x="1473595" y="3653306"/>
          <a:ext cx="3929403" cy="1514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269" tIns="160269" rIns="160269" bIns="160269" numCol="1" spcCol="1270" anchor="ctr" anchorCtr="0">
          <a:noAutofit/>
        </a:bodyPr>
        <a:lstStyle/>
        <a:p>
          <a:pPr marL="0" lvl="0" indent="0" algn="l" defTabSz="711200">
            <a:lnSpc>
              <a:spcPct val="100000"/>
            </a:lnSpc>
            <a:spcBef>
              <a:spcPct val="0"/>
            </a:spcBef>
            <a:spcAft>
              <a:spcPct val="35000"/>
            </a:spcAft>
            <a:buNone/>
          </a:pPr>
          <a:r>
            <a:rPr lang="en-US" sz="1600" i="1" kern="1200" dirty="0"/>
            <a:t>The energy unit </a:t>
          </a:r>
          <a:r>
            <a:rPr lang="en-US" sz="1600" kern="1200" dirty="0"/>
            <a:t>: The power distribution unit is the most essential part considering that it will have to provide the correct voltage and current to the multitude of sensors on board. It consists of the batteries which will act as power source.</a:t>
          </a:r>
        </a:p>
      </dsp:txBody>
      <dsp:txXfrm>
        <a:off x="1473595" y="3653306"/>
        <a:ext cx="3929403" cy="151435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12/30/2020</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12/30/2020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5</a:t>
            </a:fld>
            <a:endParaRPr lang="en-US" dirty="0"/>
          </a:p>
        </p:txBody>
      </p:sp>
    </p:spTree>
    <p:extLst>
      <p:ext uri="{BB962C8B-B14F-4D97-AF65-F5344CB8AC3E}">
        <p14:creationId xmlns:p14="http://schemas.microsoft.com/office/powerpoint/2010/main" val="16366540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12/30/2020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12/30/2020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12/30/2020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12/30/2020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12/30/2020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12/30/2020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diagramLayout" Target="../diagrams/layout1.xml"/><Relationship Id="rId12" Type="http://schemas.openxmlformats.org/officeDocument/2006/relationships/image" Target="../media/image11.svg"/><Relationship Id="rId2" Type="http://schemas.openxmlformats.org/officeDocument/2006/relationships/notesSlide" Target="../notesSlides/notesSlide2.xml"/><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10.png"/><Relationship Id="rId5" Type="http://schemas.openxmlformats.org/officeDocument/2006/relationships/image" Target="../media/image7.jpg"/><Relationship Id="rId15" Type="http://schemas.openxmlformats.org/officeDocument/2006/relationships/image" Target="../media/image14.png"/><Relationship Id="rId10" Type="http://schemas.microsoft.com/office/2007/relationships/diagramDrawing" Target="../diagrams/drawing1.xml"/><Relationship Id="rId4" Type="http://schemas.openxmlformats.org/officeDocument/2006/relationships/image" Target="../media/image6.jpg"/><Relationship Id="rId9" Type="http://schemas.openxmlformats.org/officeDocument/2006/relationships/diagramColors" Target="../diagrams/colors1.xml"/><Relationship Id="rId14" Type="http://schemas.openxmlformats.org/officeDocument/2006/relationships/image" Target="../media/image13.sv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4">
            <a:extLst>
              <a:ext uri="{28A0092B-C50C-407E-A947-70E740481C1C}">
                <a14:useLocalDpi xmlns:a14="http://schemas.microsoft.com/office/drawing/2010/main"/>
              </a:ext>
            </a:extLst>
          </a:blip>
          <a:srcRect l="9091" t="9091"/>
          <a:stretch/>
        </p:blipFill>
        <p:spPr>
          <a:xfrm>
            <a:off x="20" y="10"/>
            <a:ext cx="12191980" cy="6857990"/>
          </a:xfrm>
          <a:prstGeom prst="rect">
            <a:avLst/>
          </a:prstGeom>
        </p:spPr>
      </p:pic>
      <p:pic>
        <p:nvPicPr>
          <p:cNvPr id="10" name="Picture 9">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4"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7" name="Straight Connector 16">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6646333" y="2032000"/>
            <a:ext cx="4513792" cy="2819398"/>
          </a:xfrm>
        </p:spPr>
        <p:txBody>
          <a:bodyPr>
            <a:normAutofit/>
          </a:bodyPr>
          <a:lstStyle/>
          <a:p>
            <a:r>
              <a:rPr lang="en-US" b="1" i="1" dirty="0">
                <a:latin typeface="Book Antiqua" panose="02040602050305030304" pitchFamily="18" charset="0"/>
              </a:rPr>
              <a:t>Automated</a:t>
            </a:r>
            <a:br>
              <a:rPr lang="en-US" b="1" i="1" dirty="0">
                <a:latin typeface="Book Antiqua" panose="02040602050305030304" pitchFamily="18" charset="0"/>
              </a:rPr>
            </a:br>
            <a:r>
              <a:rPr lang="en-US" b="1" i="1" dirty="0">
                <a:latin typeface="Book Antiqua" panose="02040602050305030304" pitchFamily="18" charset="0"/>
              </a:rPr>
              <a:t> GUIDED VEHICLE</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6646333" y="4851399"/>
            <a:ext cx="4513792" cy="914401"/>
          </a:xfrm>
        </p:spPr>
        <p:txBody>
          <a:bodyPr>
            <a:normAutofit fontScale="77500" lnSpcReduction="20000"/>
          </a:bodyPr>
          <a:lstStyle/>
          <a:p>
            <a:pPr>
              <a:lnSpc>
                <a:spcPct val="90000"/>
              </a:lnSpc>
            </a:pPr>
            <a:r>
              <a:rPr lang="en-US" sz="1300" b="1" i="1" dirty="0">
                <a:latin typeface="Book Antiqua" panose="02040602050305030304" pitchFamily="18" charset="0"/>
              </a:rPr>
              <a:t>Under the guidance of: </a:t>
            </a:r>
            <a:r>
              <a:rPr lang="en-US" sz="1300" b="1" i="1" dirty="0" err="1">
                <a:latin typeface="Book Antiqua" panose="02040602050305030304" pitchFamily="18" charset="0"/>
              </a:rPr>
              <a:t>Prof.Rahul</a:t>
            </a:r>
            <a:r>
              <a:rPr lang="en-US" sz="1300" b="1" i="1" dirty="0">
                <a:latin typeface="Book Antiqua" panose="02040602050305030304" pitchFamily="18" charset="0"/>
              </a:rPr>
              <a:t> </a:t>
            </a:r>
            <a:r>
              <a:rPr lang="en-US" sz="1300" b="1" i="1" dirty="0" err="1">
                <a:latin typeface="Book Antiqua" panose="02040602050305030304" pitchFamily="18" charset="0"/>
              </a:rPr>
              <a:t>tiwari</a:t>
            </a:r>
            <a:endParaRPr lang="en-US" sz="1300" b="1" i="1" dirty="0">
              <a:latin typeface="Book Antiqua" panose="02040602050305030304" pitchFamily="18" charset="0"/>
            </a:endParaRPr>
          </a:p>
          <a:p>
            <a:pPr>
              <a:lnSpc>
                <a:spcPct val="90000"/>
              </a:lnSpc>
            </a:pPr>
            <a:r>
              <a:rPr lang="en-US" sz="1300" b="1" i="1" dirty="0">
                <a:latin typeface="Book Antiqua" panose="02040602050305030304" pitchFamily="18" charset="0"/>
              </a:rPr>
              <a:t>Abhimanyu </a:t>
            </a:r>
            <a:r>
              <a:rPr lang="en-US" sz="1300" b="1" i="1" dirty="0" err="1">
                <a:latin typeface="Book Antiqua" panose="02040602050305030304" pitchFamily="18" charset="0"/>
              </a:rPr>
              <a:t>rajU</a:t>
            </a:r>
            <a:r>
              <a:rPr lang="en-US" sz="1300" b="1" i="1" dirty="0">
                <a:latin typeface="Book Antiqua" panose="02040602050305030304" pitchFamily="18" charset="0"/>
              </a:rPr>
              <a:t>	             1CR17EC005  </a:t>
            </a:r>
          </a:p>
          <a:p>
            <a:pPr>
              <a:lnSpc>
                <a:spcPct val="90000"/>
              </a:lnSpc>
            </a:pPr>
            <a:r>
              <a:rPr lang="en-US" sz="1300" b="1" i="1" dirty="0">
                <a:latin typeface="Book Antiqua" panose="02040602050305030304" pitchFamily="18" charset="0"/>
              </a:rPr>
              <a:t>      </a:t>
            </a:r>
            <a:r>
              <a:rPr lang="en-US" sz="1300" b="1" i="1" dirty="0" err="1">
                <a:latin typeface="Book Antiqua" panose="02040602050305030304" pitchFamily="18" charset="0"/>
              </a:rPr>
              <a:t>Amlan</a:t>
            </a:r>
            <a:r>
              <a:rPr lang="en-US" sz="1300" b="1" i="1" dirty="0">
                <a:latin typeface="Book Antiqua" panose="02040602050305030304" pitchFamily="18" charset="0"/>
              </a:rPr>
              <a:t>	DASH            	     1CR17EC019</a:t>
            </a:r>
          </a:p>
          <a:p>
            <a:pPr>
              <a:lnSpc>
                <a:spcPct val="90000"/>
              </a:lnSpc>
            </a:pPr>
            <a:r>
              <a:rPr lang="en-US" sz="1300" b="1" i="1" dirty="0">
                <a:latin typeface="Book Antiqua" panose="02040602050305030304" pitchFamily="18" charset="0"/>
              </a:rPr>
              <a:t>SHASHANK REDDY 	</a:t>
            </a:r>
            <a:r>
              <a:rPr lang="en-US" sz="1300" b="1" i="1">
                <a:latin typeface="Book Antiqua" panose="02040602050305030304" pitchFamily="18" charset="0"/>
              </a:rPr>
              <a:t>             1CR17EC161</a:t>
            </a:r>
            <a:endParaRPr lang="en-US" sz="1300" b="1" i="1" dirty="0">
              <a:latin typeface="Book Antiqua" panose="02040602050305030304" pitchFamily="18" charset="0"/>
            </a:endParaRP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908-07C9-4502-80EA-5B80D9B8EE07}"/>
              </a:ext>
            </a:extLst>
          </p:cNvPr>
          <p:cNvSpPr>
            <a:spLocks noGrp="1"/>
          </p:cNvSpPr>
          <p:nvPr>
            <p:ph type="title"/>
          </p:nvPr>
        </p:nvSpPr>
        <p:spPr>
          <a:xfrm>
            <a:off x="685801" y="609600"/>
            <a:ext cx="6143423" cy="1456267"/>
          </a:xfrm>
        </p:spPr>
        <p:txBody>
          <a:bodyPr>
            <a:normAutofit/>
          </a:bodyPr>
          <a:lstStyle/>
          <a:p>
            <a:r>
              <a:rPr lang="en-US" i="1" dirty="0">
                <a:latin typeface="Book Antiqua" panose="02040602050305030304" pitchFamily="18" charset="0"/>
              </a:rPr>
              <a:t>Current progress</a:t>
            </a:r>
            <a:endParaRPr lang="en-IN" i="1" dirty="0">
              <a:latin typeface="Book Antiqua" panose="02040602050305030304" pitchFamily="18" charset="0"/>
            </a:endParaRPr>
          </a:p>
        </p:txBody>
      </p:sp>
      <p:sp>
        <p:nvSpPr>
          <p:cNvPr id="13" name="Content Placeholder 14">
            <a:extLst>
              <a:ext uri="{FF2B5EF4-FFF2-40B4-BE49-F238E27FC236}">
                <a16:creationId xmlns:a16="http://schemas.microsoft.com/office/drawing/2014/main" id="{BB771042-0EC4-4606-ADA2-CF71963C5A4D}"/>
              </a:ext>
            </a:extLst>
          </p:cNvPr>
          <p:cNvSpPr>
            <a:spLocks noGrp="1"/>
          </p:cNvSpPr>
          <p:nvPr>
            <p:ph idx="1"/>
          </p:nvPr>
        </p:nvSpPr>
        <p:spPr>
          <a:xfrm>
            <a:off x="685801" y="2142067"/>
            <a:ext cx="6143423" cy="3649133"/>
          </a:xfrm>
        </p:spPr>
        <p:txBody>
          <a:bodyPr>
            <a:normAutofit/>
          </a:bodyPr>
          <a:lstStyle/>
          <a:p>
            <a:r>
              <a:rPr lang="en-US" dirty="0">
                <a:solidFill>
                  <a:schemeClr val="tx1">
                    <a:lumMod val="85000"/>
                  </a:schemeClr>
                </a:solidFill>
              </a:rPr>
              <a:t>The base prototype of the AGV has been completed.</a:t>
            </a:r>
          </a:p>
          <a:p>
            <a:r>
              <a:rPr lang="en-US" dirty="0">
                <a:solidFill>
                  <a:schemeClr val="tx1">
                    <a:lumMod val="85000"/>
                  </a:schemeClr>
                </a:solidFill>
              </a:rPr>
              <a:t>Mechanical body with complete design features has been fabricated.</a:t>
            </a:r>
          </a:p>
          <a:p>
            <a:r>
              <a:rPr lang="en-US" dirty="0">
                <a:solidFill>
                  <a:schemeClr val="tx1">
                    <a:lumMod val="85000"/>
                  </a:schemeClr>
                </a:solidFill>
              </a:rPr>
              <a:t>Electrical network consisting sensor nodes, voltage and current surge protection has been  designed and wired.</a:t>
            </a:r>
          </a:p>
          <a:p>
            <a:r>
              <a:rPr lang="en-US" dirty="0">
                <a:solidFill>
                  <a:schemeClr val="tx1">
                    <a:lumMod val="85000"/>
                  </a:schemeClr>
                </a:solidFill>
              </a:rPr>
              <a:t>The various functional features have been modularized and programmed. </a:t>
            </a:r>
          </a:p>
          <a:p>
            <a:r>
              <a:rPr lang="en-US" dirty="0">
                <a:solidFill>
                  <a:schemeClr val="tx1">
                    <a:lumMod val="85000"/>
                  </a:schemeClr>
                </a:solidFill>
              </a:rPr>
              <a:t>Presently the code is being optimized and the next phase will begin shortly.</a:t>
            </a:r>
          </a:p>
        </p:txBody>
      </p:sp>
      <p:pic>
        <p:nvPicPr>
          <p:cNvPr id="11" name="Content Placeholder 10" descr="A picture containing light&#10;&#10;Description automatically generated">
            <a:extLst>
              <a:ext uri="{FF2B5EF4-FFF2-40B4-BE49-F238E27FC236}">
                <a16:creationId xmlns:a16="http://schemas.microsoft.com/office/drawing/2014/main" id="{3FB9E1F9-876D-4E96-A0C5-DBEDEC606245}"/>
              </a:ext>
            </a:extLst>
          </p:cNvPr>
          <p:cNvPicPr>
            <a:picLocks noChangeAspect="1"/>
          </p:cNvPicPr>
          <p:nvPr/>
        </p:nvPicPr>
        <p:blipFill rotWithShape="1">
          <a:blip r:embed="rId3"/>
          <a:srcRect t="9852" r="-5" b="7876"/>
          <a:stretch/>
        </p:blipFill>
        <p:spPr>
          <a:xfrm>
            <a:off x="8888133" y="4086039"/>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8" name="Group 17">
            <a:extLst>
              <a:ext uri="{FF2B5EF4-FFF2-40B4-BE49-F238E27FC236}">
                <a16:creationId xmlns:a16="http://schemas.microsoft.com/office/drawing/2014/main" id="{58B25CAD-A790-499A-926B-116E10915E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9" name="Freeform 98">
              <a:extLst>
                <a:ext uri="{FF2B5EF4-FFF2-40B4-BE49-F238E27FC236}">
                  <a16:creationId xmlns:a16="http://schemas.microsoft.com/office/drawing/2014/main" id="{76E29510-9A59-43B9-BA40-BF403A9F6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D41DCF14-C3EC-4A84-9BCB-CE73743063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323473CE-82AD-4D8D-A232-68772F8249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C67ADA3-E620-4348-8071-F9721E422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21526D8-6171-42B9-BB1D-D4EBD07C9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918272C-9574-485F-8DBA-E779254B6C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14CAA3E-D915-4597-85D4-DF416AF539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749FF6F-6DEA-46A3-A01C-82BD29418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53F97E-C428-43BB-903E-E63D7A05D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4EE22F-D9F6-499B-8595-2CA950937E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A598804-7127-47FC-8A02-C6E2FD0D7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2A35C24-2BAE-4314-BBF5-81A17F92E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3A33BF9-E8C7-47A3-BFF6-5419153F7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8707F62-2F29-4FF0-A976-55E1996003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D9DB8BF-BBA2-4465-8B80-B354B3A5B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C237BA7-462C-4ABE-B089-4C8938F821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14D5F33-8377-427F-B4D1-8B783BF48E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114C18-86CF-412F-81BD-4856E83C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CF1CFD5-877F-4D23-9186-ABBE606058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718FB9-83BB-4BFB-ACF6-7D0A681BB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9B007F5-E4FE-4A8F-813F-CC2740BD2E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1345DFB-742B-4F09-B75A-05377FD401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B4845AC-E70E-40A2-9491-05B2DBB92D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4111F64-514D-4447-86EB-D665455248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20169F1-F2D1-4726-8423-DBB5FE0714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9F80247-CF53-4374-81E2-475BDD521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5F5D72-947B-414E-8FDD-BBA2BCB95B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3AECE77-F2AF-4FCA-9C0E-A3E154EF49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357807F-7199-418E-A0A9-B64105ECD2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74400BB-9AFD-4FE0-890E-888B089C2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B161EE8-5F23-490A-9728-F35D68DF9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F4E71C7-716A-43DB-8B25-45D376E5D1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CC85AEA-CCD1-4DF7-8916-0F72027ED7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135A1AE-41A5-4D62-8EDA-7E2AE30EF6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3CFD903-54FF-40B5-8645-48F3E463AE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50B0D3E-699D-4045-9BD5-B4CF69C20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430A3E5-50DB-4A25-A497-A9AABF4CD8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1B0E32C-6B1D-4061-8FE9-49FE8F48E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933DD09-EE89-4852-AAB4-7C42FEB01C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11394FF-3D41-4AC3-BF43-D84C4453F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E419255-A9D6-42DD-A394-F5330A6F36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B92B858-83FE-42E7-B526-734880D077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AC09C3A-8718-4FF6-89BE-385091356D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ACA67A3-5C58-4B01-9A72-136D48845E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479D8B-24CE-4B25-A4B4-1D411A4502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BF48C75-7374-42F2-A159-526789C343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809A4AF-4DE5-4BEA-9D5A-A5236E9AF3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3EF6033-DAB6-40AE-904A-9B445DBD6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6FAF6D3-9004-48E4-9A1F-BF36CEF7C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5BF9CAE-C7FC-4A40-83EC-8D4FA543E0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9D1F7A5-8E54-4E36-9FBB-68F82877C2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E9B55B9-3B64-43D0-B20B-63D1E69CE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D5DB75D-0B80-49D5-ABF8-FB393DC83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3F5F929-EAAF-471A-9E35-6DCDC3566C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4C2BEB3-0299-4A25-830D-6E2DF9FDC8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4E342A0-615D-466D-9404-CA8BBCEEF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BDFFE1C-1E19-4EF4-A1B2-204A04E341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731123C-8680-4E7A-AF54-969919D30C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F1F0F71-5F67-496A-85EC-C8272FC6DE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EE0D13E-74B4-46D8-9CEB-993A9B02BB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BC0AC4E-E40A-4D25-B178-B28024D5DB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143B7E6-35F6-4AAF-B75E-D0E3B1CC3B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AAF768-2A67-4FCC-B682-7B14D4699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A5A9193-6968-40A2-9E95-40B9A300A1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F665EA-A27F-453A-9F57-4D4B9CE64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F6B94B3-C73B-4B26-A066-A4A6EB692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C87A408-F5B1-4397-9A9F-65844D7EFB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9AC2E82-FE6E-420B-9AB8-7939E196CE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AE5E1C4-5F11-44DF-9A63-A3AB706FC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236581D-1127-4822-B364-203311850B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F6AFBC9-9C55-4BB4-8DD3-CBFB9D959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312F76C-C542-4FF1-88A9-12DED608E7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C1AEC1F-364C-4A2C-8798-18571170F7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960AF63-51EE-4474-9693-18C3FFC5F5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E186998-8FFC-4B8E-9664-A3EB3DA93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00B2A7C-644E-4B02-8949-68AC413D14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923CE8B-E88E-4585-A698-30BB686DFE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1148CFA-ECD4-4847-91CE-7E8206F840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FAB4226-9991-4F5E-B43B-D873A909D2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8548911-9FE4-446D-BD3E-DC72AEF2D6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100" name="Group 99">
            <a:extLst>
              <a:ext uri="{FF2B5EF4-FFF2-40B4-BE49-F238E27FC236}">
                <a16:creationId xmlns:a16="http://schemas.microsoft.com/office/drawing/2014/main" id="{811B40AE-63DC-41CA-B0D1-EF99F055F5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101" name="Freeform 17">
              <a:extLst>
                <a:ext uri="{FF2B5EF4-FFF2-40B4-BE49-F238E27FC236}">
                  <a16:creationId xmlns:a16="http://schemas.microsoft.com/office/drawing/2014/main" id="{07BB2A43-A75C-4A17-B68F-E6AB75EE0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a:extLst>
                <a:ext uri="{FF2B5EF4-FFF2-40B4-BE49-F238E27FC236}">
                  <a16:creationId xmlns:a16="http://schemas.microsoft.com/office/drawing/2014/main" id="{40A0BDF4-301A-4EE4-A77D-BD245F18EE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03" name="Straight Connector 102">
                <a:extLst>
                  <a:ext uri="{FF2B5EF4-FFF2-40B4-BE49-F238E27FC236}">
                    <a16:creationId xmlns:a16="http://schemas.microsoft.com/office/drawing/2014/main" id="{C4924D57-94BA-40F5-BF53-9B23F7213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14F8BCB-338A-49F5-BB9D-626C7A0CC9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EFC0D9E-285A-4D86-8A71-B985BA8335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7015B3C-B28A-40F0-B53A-91B3B9C5FA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DFD7530-F83D-4D23-9B1F-F8DA8CD5AF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DC34F9A-64D4-48B5-8E5A-ED0E339253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ED77B99-47E0-4D0B-B185-7F5E1B61C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C09C835-22F6-4E14-9BBE-11DD233346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02419A0-4AA5-4985-B606-94268DE41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503FA27-7544-400B-8706-FE12A9B316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D404C57-DD6C-454E-BE13-90369095B1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ABEA11C-C6F5-4FAB-9F3F-384EF23D6C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CAEDBBC-2C01-496B-929B-849F1CB53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894D4ED-61CE-46A2-9092-A00B9E8377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C5D0262-1B14-45D6-937F-B6D6A915DC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C7684CB-4F98-4EC9-A35B-1E903CEE66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C25B956-861C-47EE-9D4D-E31C24538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DD61AAC-D277-4D2E-AB51-8DDB489040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A4BA2A9-697F-45E1-8363-5E61A4207E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D517C0E-A6EE-4A86-9F4C-434CD71915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8C170BA-831C-4BA4-A286-65E66E9C4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EAA6EC5-E2BD-492B-9A8B-C27A76AC6C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485DB25-AEEB-4180-9A14-2CEB267D4F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07A4361-79A5-47AA-98FE-01640EE42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672975E-CAD3-46F3-BDA2-902C8237DC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5679262-AA08-4D50-AB3F-E6F9B4D1D8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1E32D5A-0C93-4E13-B049-914A2F1D29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41EC8F6-AF84-43B6-9400-F73F6FBAD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75F074A-16C0-4748-BD13-64A7C32F6A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CB3D608-CA7C-470E-9AAA-8389005F5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AB4FD7D-4E8A-4455-933E-99E52E0B49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416DF40-A568-431F-B63F-C32A9175B8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B25E07C-A0EC-4DCF-88EC-51BB5C3FC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96C7DC41-3ADA-4989-AE2A-0F8D9DFCC9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AE2AB88-5EAC-41EC-98BF-FACD6A2115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4E0B17E-9282-4983-AEB1-2B123998A3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86E83F1-9CCB-448B-89C9-F55B273BFC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621D911-2A84-468C-9244-743E3E18D7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29971DC-3B38-4403-ABC9-880A06EBA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2D65D61-4C71-4851-B377-83369B3889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04A736D-4A39-4E06-B7A7-2217CEB4EC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3B1531E-B3AC-480D-A8CD-836E8C1788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F076B49-2AA3-4C05-9E50-CFF9137184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E506FE5-22A7-42E7-BEB9-5442E79184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5D634CEF-DD74-4EC0-B7F4-3884BAF106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4AD2728-E4B9-487D-A682-5E21DD15BB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422CD3C-92C4-473C-9E31-85A594F6B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1509C2B-9D23-4008-B6A1-2407688209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07ACD51-E44F-4AF8-8F61-F276D7134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F5BDAF9-2B69-4209-BE1F-6C5D8A1DFF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DA27782-8E1F-422F-B106-31C0E1216D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8E8A221D-84EC-47C2-A895-8253858153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08A0E1C-6626-4DD8-83BE-E83E2DFC84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7360D67F-521C-4D9A-B2B1-392386EA51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29669A1-CC36-41F4-B0F1-B720DB9894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DC3ADA6-152F-4D7B-9ABD-30DC8F7A2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F6CA5EE-56FA-4EF7-9EC7-BC3FB217ED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03F9222-217B-48EB-8878-EC0B32E322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48B9A73-A26B-43DB-9BB2-5658871FEA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DF9DD53-6F04-4203-B61A-240676B7FD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1065752-DE28-425C-8987-168FE9F510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B78A37C-B329-45F9-AF83-26D5CD826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B70B126-9812-487A-AB78-CBCB1B32D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2A622F7-EC16-4F46-83B7-7A7DBCF99A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607D488-F3A1-4FF6-9C5C-B4C1E147A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DD48CAD-8E9A-434C-9F7E-6031DA9A6A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70B9979-DEC4-48B9-9462-E3631AC96A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DB15ACD-534F-474C-8B1A-8F5B94AEFD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DFFE368-637C-4309-ABAC-BDCED29B6B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D3E8255-AD5A-48F8-B948-7BF97DBEE7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84682BD-D253-4704-BB29-6D9C7D300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113DE4-AE89-4F45-9B12-61B04E3E78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437CF76-AF2F-46BC-9579-872625F1AB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AF2AF364-8140-40A5-9AC8-00C03DA479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FBA166C-DB92-475D-B0D3-1F7EB2B81A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83F60B4-E774-4D4F-BC7C-A171BB6174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F18C06C-0984-4FAA-952A-9CBFC0F95C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DE44802-FF06-46DC-9F7E-D2A329BB29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9" name="Content Placeholder 8" descr="A picture containing text, building, yellow, trash&#10;&#10;Description automatically generated">
            <a:extLst>
              <a:ext uri="{FF2B5EF4-FFF2-40B4-BE49-F238E27FC236}">
                <a16:creationId xmlns:a16="http://schemas.microsoft.com/office/drawing/2014/main" id="{01AAD586-A391-413B-9AE9-DFCC59486AC5}"/>
              </a:ext>
            </a:extLst>
          </p:cNvPr>
          <p:cNvPicPr>
            <a:picLocks noChangeAspect="1"/>
          </p:cNvPicPr>
          <p:nvPr/>
        </p:nvPicPr>
        <p:blipFill rotWithShape="1">
          <a:blip r:embed="rId4"/>
          <a:srcRect r="6151" b="-4"/>
          <a:stretch/>
        </p:blipFill>
        <p:spPr>
          <a:xfrm>
            <a:off x="8055588" y="-3863"/>
            <a:ext cx="4132754"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Tree>
    <p:extLst>
      <p:ext uri="{BB962C8B-B14F-4D97-AF65-F5344CB8AC3E}">
        <p14:creationId xmlns:p14="http://schemas.microsoft.com/office/powerpoint/2010/main" val="101916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0A036-AD20-44E5-910E-BAAF7A4FBAC4}"/>
              </a:ext>
            </a:extLst>
          </p:cNvPr>
          <p:cNvSpPr>
            <a:spLocks noGrp="1"/>
          </p:cNvSpPr>
          <p:nvPr>
            <p:ph type="title"/>
          </p:nvPr>
        </p:nvSpPr>
        <p:spPr>
          <a:xfrm>
            <a:off x="685799" y="1150076"/>
            <a:ext cx="3659389" cy="4557849"/>
          </a:xfrm>
        </p:spPr>
        <p:txBody>
          <a:bodyPr>
            <a:normAutofit/>
          </a:bodyPr>
          <a:lstStyle/>
          <a:p>
            <a:pPr algn="r"/>
            <a:r>
              <a:rPr lang="en-US" b="1" i="1"/>
              <a:t>Thank you!</a:t>
            </a:r>
            <a:endParaRPr lang="en-IN" b="1" i="1"/>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CA5EFFA-0CA6-41F9-AF7D-B044C96AA902}"/>
              </a:ext>
            </a:extLst>
          </p:cNvPr>
          <p:cNvSpPr>
            <a:spLocks noGrp="1"/>
          </p:cNvSpPr>
          <p:nvPr>
            <p:ph idx="1"/>
          </p:nvPr>
        </p:nvSpPr>
        <p:spPr>
          <a:xfrm>
            <a:off x="4988658" y="1150076"/>
            <a:ext cx="6517543" cy="4557849"/>
          </a:xfrm>
        </p:spPr>
        <p:txBody>
          <a:bodyPr>
            <a:normAutofit/>
          </a:bodyPr>
          <a:lstStyle/>
          <a:p>
            <a:endParaRPr lang="en-IN" dirty="0"/>
          </a:p>
        </p:txBody>
      </p:sp>
    </p:spTree>
    <p:extLst>
      <p:ext uri="{BB962C8B-B14F-4D97-AF65-F5344CB8AC3E}">
        <p14:creationId xmlns:p14="http://schemas.microsoft.com/office/powerpoint/2010/main" val="1671505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5878A1-38D6-4B95-A3F5-64B16E528A08}"/>
              </a:ext>
            </a:extLst>
          </p:cNvPr>
          <p:cNvSpPr>
            <a:spLocks noGrp="1"/>
          </p:cNvSpPr>
          <p:nvPr>
            <p:ph type="title"/>
          </p:nvPr>
        </p:nvSpPr>
        <p:spPr>
          <a:xfrm>
            <a:off x="685799" y="1150076"/>
            <a:ext cx="3659389" cy="4557849"/>
          </a:xfrm>
        </p:spPr>
        <p:txBody>
          <a:bodyPr>
            <a:normAutofit/>
          </a:bodyPr>
          <a:lstStyle/>
          <a:p>
            <a:pPr algn="r"/>
            <a:r>
              <a:rPr lang="en-US" sz="3100" b="1">
                <a:latin typeface="Book Antiqua" panose="02040602050305030304" pitchFamily="18" charset="0"/>
              </a:rPr>
              <a:t>INTRODUCTION</a:t>
            </a: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CA2B6B8-F5D6-4F67-AE49-45D25F94C8FF}"/>
              </a:ext>
            </a:extLst>
          </p:cNvPr>
          <p:cNvSpPr>
            <a:spLocks noGrp="1"/>
          </p:cNvSpPr>
          <p:nvPr>
            <p:ph idx="1"/>
          </p:nvPr>
        </p:nvSpPr>
        <p:spPr>
          <a:xfrm>
            <a:off x="4988658" y="1150076"/>
            <a:ext cx="6517543" cy="4557849"/>
          </a:xfrm>
        </p:spPr>
        <p:txBody>
          <a:bodyPr>
            <a:normAutofit/>
          </a:bodyPr>
          <a:lstStyle/>
          <a:p>
            <a:pPr marL="342900" indent="-342900" eaLnBrk="0" hangingPunct="0">
              <a:spcBef>
                <a:spcPts val="1000"/>
              </a:spcBef>
              <a:buClr>
                <a:schemeClr val="accent1"/>
              </a:buClr>
              <a:buSzPct val="80000"/>
              <a:buFont typeface="Wingdings 3" pitchFamily="18" charset="2"/>
              <a:buChar char=""/>
            </a:pPr>
            <a:r>
              <a:rPr lang="en-US" dirty="0">
                <a:latin typeface="Times New Roman" pitchFamily="18" charset="0"/>
                <a:cs typeface="Times New Roman" pitchFamily="18" charset="0"/>
              </a:rPr>
              <a:t>An AGV(Automated Guided Vehicle) is a load carrier that travels across the floor of a facility. Its movement is directed by a combination of software and sensor-based guidance systems.</a:t>
            </a:r>
          </a:p>
          <a:p>
            <a:pPr marL="342900" indent="-342900" eaLnBrk="0" hangingPunct="0">
              <a:spcBef>
                <a:spcPts val="1000"/>
              </a:spcBef>
              <a:buClr>
                <a:schemeClr val="accent1"/>
              </a:buClr>
              <a:buSzPct val="80000"/>
              <a:buFont typeface="Wingdings 3" pitchFamily="18" charset="2"/>
              <a:buChar char=""/>
            </a:pPr>
            <a:r>
              <a:rPr lang="en-US" dirty="0">
                <a:latin typeface="Times New Roman" pitchFamily="18" charset="0"/>
                <a:cs typeface="Times New Roman" pitchFamily="18" charset="0"/>
              </a:rPr>
              <a:t>AGVs are utilized in multiple domains and fields ranging from un-inhabitable areas in outer-space to helping in industrial and manufacturing sectors.</a:t>
            </a:r>
          </a:p>
          <a:p>
            <a:pPr marL="342900" indent="-342900" eaLnBrk="0" hangingPunct="0">
              <a:spcBef>
                <a:spcPts val="1000"/>
              </a:spcBef>
              <a:buClr>
                <a:schemeClr val="accent1"/>
              </a:buClr>
              <a:buSzPct val="80000"/>
              <a:buFont typeface="Wingdings 3" pitchFamily="18" charset="2"/>
              <a:buChar char=""/>
            </a:pPr>
            <a:r>
              <a:rPr lang="en-US" dirty="0">
                <a:latin typeface="Times New Roman" pitchFamily="18" charset="0"/>
                <a:cs typeface="Times New Roman" pitchFamily="18" charset="0"/>
              </a:rPr>
              <a:t>These rovers or AGVs in short, are expected to grow in demand, considering that companies will look to, simultaneously decrease running costs and improve efficiency.</a:t>
            </a:r>
            <a:endParaRPr lang="en-US" dirty="0">
              <a:latin typeface="Arial Rounded MT Bold" panose="020F0704030504030204" pitchFamily="34" charset="0"/>
            </a:endParaRPr>
          </a:p>
        </p:txBody>
      </p:sp>
    </p:spTree>
    <p:extLst>
      <p:ext uri="{BB962C8B-B14F-4D97-AF65-F5344CB8AC3E}">
        <p14:creationId xmlns:p14="http://schemas.microsoft.com/office/powerpoint/2010/main" val="2741653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A2B6B8-F5D6-4F67-AE49-45D25F94C8FF}"/>
              </a:ext>
            </a:extLst>
          </p:cNvPr>
          <p:cNvSpPr>
            <a:spLocks noGrp="1"/>
          </p:cNvSpPr>
          <p:nvPr>
            <p:ph idx="1"/>
          </p:nvPr>
        </p:nvSpPr>
        <p:spPr>
          <a:xfrm>
            <a:off x="556909" y="992221"/>
            <a:ext cx="11078182" cy="4906971"/>
          </a:xfrm>
        </p:spPr>
        <p:txBody>
          <a:bodyPr>
            <a:normAutofit/>
          </a:bodyPr>
          <a:lstStyle/>
          <a:p>
            <a:pPr marL="342900" indent="-342900" eaLnBrk="0" hangingPunct="0">
              <a:spcBef>
                <a:spcPts val="1000"/>
              </a:spcBef>
              <a:buClr>
                <a:schemeClr val="accent1"/>
              </a:buClr>
              <a:buSzPct val="80000"/>
              <a:buFont typeface="Wingdings 3" pitchFamily="18" charset="2"/>
              <a:buChar char=""/>
            </a:pPr>
            <a:r>
              <a:rPr lang="en-US" sz="2000" dirty="0">
                <a:latin typeface="Times New Roman" panose="02020603050405020304" pitchFamily="18" charset="0"/>
                <a:cs typeface="Times New Roman" panose="02020603050405020304" pitchFamily="18" charset="0"/>
              </a:rPr>
              <a:t>Increasing popularity of AGVs is due to the increased efficiency and reduced costs that can be gained in manufacturing and distribution facilities.</a:t>
            </a:r>
          </a:p>
          <a:p>
            <a:pPr marL="342900" indent="-342900" eaLnBrk="0" hangingPunct="0">
              <a:spcBef>
                <a:spcPts val="1000"/>
              </a:spcBef>
              <a:buClr>
                <a:schemeClr val="accent1"/>
              </a:buClr>
              <a:buSzPct val="80000"/>
              <a:buFont typeface="Wingdings 3" pitchFamily="18" charset="2"/>
              <a:buChar char=""/>
            </a:pPr>
            <a:r>
              <a:rPr lang="en-US" sz="2000" dirty="0">
                <a:latin typeface="Times New Roman" panose="02020603050405020304" pitchFamily="18" charset="0"/>
                <a:cs typeface="Times New Roman" panose="02020603050405020304" pitchFamily="18" charset="0"/>
              </a:rPr>
              <a:t>These futuristic vehicles run on the plant floor and help move products from point A to point B without the need for an onboard operator or driver. This makes AGVs  a cost-effective machine, for a variety of industries, including automotive, food and beverage, chemicals and plastics, commercial print, paper and pharmaceuticals.</a:t>
            </a:r>
          </a:p>
          <a:p>
            <a:pPr marL="342900" indent="-342900" eaLnBrk="0" hangingPunct="0">
              <a:spcBef>
                <a:spcPts val="1000"/>
              </a:spcBef>
              <a:buClr>
                <a:schemeClr val="accent1"/>
              </a:buClr>
              <a:buSzPct val="80000"/>
              <a:buFont typeface="Wingdings 3" pitchFamily="18" charset="2"/>
              <a:buChar char=""/>
            </a:pPr>
            <a:r>
              <a:rPr lang="en-US" sz="2000" dirty="0">
                <a:latin typeface="Times New Roman" panose="02020603050405020304" pitchFamily="18" charset="0"/>
                <a:cs typeface="Times New Roman" panose="02020603050405020304" pitchFamily="18" charset="0"/>
              </a:rPr>
              <a:t>The AGVs capability to efficiently and accurately move the raw material to the required destination, reduces human dependance on tasks, hence allowing companies to direct employee time on activities that have higher value.</a:t>
            </a:r>
          </a:p>
          <a:p>
            <a:pPr marL="342900" indent="-342900" eaLnBrk="0" hangingPunct="0">
              <a:spcBef>
                <a:spcPts val="1000"/>
              </a:spcBef>
              <a:buClr>
                <a:schemeClr val="accent1"/>
              </a:buClr>
              <a:buSzPct val="80000"/>
              <a:buFont typeface="Wingdings 3" pitchFamily="18" charset="2"/>
              <a:buChar char=""/>
            </a:pPr>
            <a:r>
              <a:rPr lang="en-US" sz="2000" dirty="0">
                <a:latin typeface="Times New Roman" panose="02020603050405020304" pitchFamily="18" charset="0"/>
                <a:cs typeface="Times New Roman" panose="02020603050405020304" pitchFamily="18" charset="0"/>
              </a:rPr>
              <a:t>The organizations benefit by lowering the labor-cost , product damages, improved safety, increased efficiency and guaranteed on time delivery.</a:t>
            </a:r>
            <a:endParaRPr lang="en-US" sz="2000" dirty="0">
              <a:solidFill>
                <a:schemeClr val="tx1">
                  <a:lumMod val="85000"/>
                </a:schemeClr>
              </a:solidFill>
              <a:latin typeface="Times New Roman" panose="02020603050405020304" pitchFamily="18" charset="0"/>
              <a:cs typeface="Times New Roman" panose="02020603050405020304" pitchFamily="18" charset="0"/>
            </a:endParaRPr>
          </a:p>
          <a:p>
            <a:endParaRPr lang="en-US" sz="2000" dirty="0">
              <a:latin typeface="Arial Rounded MT Bold" panose="020F0704030504030204" pitchFamily="34" charset="0"/>
            </a:endParaRPr>
          </a:p>
        </p:txBody>
      </p:sp>
    </p:spTree>
    <p:extLst>
      <p:ext uri="{BB962C8B-B14F-4D97-AF65-F5344CB8AC3E}">
        <p14:creationId xmlns:p14="http://schemas.microsoft.com/office/powerpoint/2010/main" val="3925596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21FF5-37CB-41D3-BA32-7149EC94AFC9}"/>
              </a:ext>
            </a:extLst>
          </p:cNvPr>
          <p:cNvSpPr>
            <a:spLocks noGrp="1"/>
          </p:cNvSpPr>
          <p:nvPr>
            <p:ph type="title"/>
          </p:nvPr>
        </p:nvSpPr>
        <p:spPr>
          <a:xfrm>
            <a:off x="685799" y="1150076"/>
            <a:ext cx="3659389" cy="4557849"/>
          </a:xfrm>
        </p:spPr>
        <p:txBody>
          <a:bodyPr>
            <a:normAutofit/>
          </a:bodyPr>
          <a:lstStyle/>
          <a:p>
            <a:pPr algn="r"/>
            <a:r>
              <a:rPr lang="en-US" b="1" i="1" dirty="0">
                <a:latin typeface="Book Antiqua" panose="02040602050305030304" pitchFamily="18" charset="0"/>
              </a:rPr>
              <a:t>objective</a:t>
            </a: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D93C93-08EA-4CEA-B0E0-B761BC56E709}"/>
              </a:ext>
            </a:extLst>
          </p:cNvPr>
          <p:cNvSpPr>
            <a:spLocks noGrp="1"/>
          </p:cNvSpPr>
          <p:nvPr>
            <p:ph idx="1"/>
          </p:nvPr>
        </p:nvSpPr>
        <p:spPr>
          <a:xfrm>
            <a:off x="4988658" y="1150076"/>
            <a:ext cx="6517543" cy="5707924"/>
          </a:xfrm>
        </p:spPr>
        <p:txBody>
          <a:bodyPr>
            <a:normAutofit/>
          </a:bodyPr>
          <a:lstStyle/>
          <a:p>
            <a:pPr marL="342900" indent="-342900" eaLnBrk="0" hangingPunct="0">
              <a:spcBef>
                <a:spcPts val="1000"/>
              </a:spcBef>
              <a:buClr>
                <a:schemeClr val="accent1"/>
              </a:buClr>
              <a:buSzPct val="80000"/>
              <a:buFont typeface="Wingdings 3" pitchFamily="18" charset="2"/>
              <a:buChar char=""/>
            </a:pPr>
            <a:r>
              <a:rPr lang="en-US" dirty="0">
                <a:latin typeface="Times New Roman" panose="02020603050405020304" pitchFamily="18" charset="0"/>
                <a:cs typeface="Times New Roman" panose="02020603050405020304" pitchFamily="18" charset="0"/>
              </a:rPr>
              <a:t>The manufacturing industry has no shortage of technology in AGVs and Japan and the European Union are among the leaders in this field of technology.</a:t>
            </a:r>
          </a:p>
          <a:p>
            <a:pPr marL="342900" indent="-342900" eaLnBrk="0" hangingPunct="0">
              <a:spcBef>
                <a:spcPts val="1000"/>
              </a:spcBef>
              <a:buClr>
                <a:schemeClr val="accent1"/>
              </a:buClr>
              <a:buSzPct val="80000"/>
              <a:buFont typeface="Wingdings 3" pitchFamily="18" charset="2"/>
              <a:buChar char=""/>
            </a:pPr>
            <a:r>
              <a:rPr lang="en-US" dirty="0">
                <a:latin typeface="Times New Roman" panose="02020603050405020304" pitchFamily="18" charset="0"/>
                <a:cs typeface="Times New Roman" panose="02020603050405020304" pitchFamily="18" charset="0"/>
              </a:rPr>
              <a:t>India being a manufacturing-oriented nation, has a high demand for AGVs. At present this kind of technology comes at very high costs and is often un-affordable for most industries in India.</a:t>
            </a:r>
          </a:p>
          <a:p>
            <a:pPr marL="342900" indent="-342900" eaLnBrk="0" hangingPunct="0">
              <a:spcBef>
                <a:spcPts val="1000"/>
              </a:spcBef>
              <a:buClr>
                <a:schemeClr val="accent1"/>
              </a:buClr>
              <a:buSzPct val="80000"/>
              <a:buFont typeface="Wingdings 3" pitchFamily="18" charset="2"/>
              <a:buChar char=""/>
            </a:pPr>
            <a:r>
              <a:rPr lang="en-US" dirty="0">
                <a:latin typeface="Times New Roman" panose="02020603050405020304" pitchFamily="18" charset="0"/>
                <a:cs typeface="Times New Roman" panose="02020603050405020304" pitchFamily="18" charset="0"/>
              </a:rPr>
              <a:t>According to the MSME(Micro, Small and Medium Enterprises) Ministry, there are 6.5 crore MSMEs registered in India and an upwards cost of Rupees 50lakh per unit for a  basic AGV is a major expense.</a:t>
            </a:r>
          </a:p>
          <a:p>
            <a:pPr marL="342900" indent="-342900" eaLnBrk="0" hangingPunct="0">
              <a:spcBef>
                <a:spcPts val="1000"/>
              </a:spcBef>
              <a:buClr>
                <a:schemeClr val="accent1"/>
              </a:buClr>
              <a:buSzPct val="80000"/>
              <a:buFont typeface="Wingdings 3" pitchFamily="18" charset="2"/>
              <a:buChar char=""/>
            </a:pPr>
            <a:r>
              <a:rPr lang="en-US" dirty="0">
                <a:latin typeface="Times New Roman" panose="02020603050405020304" pitchFamily="18" charset="0"/>
                <a:cs typeface="Times New Roman" panose="02020603050405020304" pitchFamily="18" charset="0"/>
              </a:rPr>
              <a:t>Thus, the primary objective is to build an AGV that is extremely cost effective(&lt; 5 Lakhs) yet manages to retain the capability and industry grade specifications.</a:t>
            </a:r>
          </a:p>
          <a:p>
            <a:endParaRPr lang="en-US" dirty="0">
              <a:latin typeface="Arial Rounded MT Bold" panose="020F0704030504030204" pitchFamily="34" charset="0"/>
            </a:endParaRPr>
          </a:p>
        </p:txBody>
      </p:sp>
    </p:spTree>
    <p:extLst>
      <p:ext uri="{BB962C8B-B14F-4D97-AF65-F5344CB8AC3E}">
        <p14:creationId xmlns:p14="http://schemas.microsoft.com/office/powerpoint/2010/main" val="542178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170" name="Oval 169">
            <a:extLst>
              <a:ext uri="{FF2B5EF4-FFF2-40B4-BE49-F238E27FC236}">
                <a16:creationId xmlns:a16="http://schemas.microsoft.com/office/drawing/2014/main" id="{5266C867-5726-4317-96CB-D52B082552DA}"/>
              </a:ext>
            </a:extLst>
          </p:cNvPr>
          <p:cNvSpPr/>
          <p:nvPr/>
        </p:nvSpPr>
        <p:spPr>
          <a:xfrm>
            <a:off x="746636" y="2530522"/>
            <a:ext cx="895637" cy="895637"/>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0" y="6150"/>
            <a:ext cx="6143423" cy="1456267"/>
          </a:xfrm>
        </p:spPr>
        <p:txBody>
          <a:bodyPr>
            <a:normAutofit/>
          </a:bodyPr>
          <a:lstStyle/>
          <a:p>
            <a:pPr algn="ctr"/>
            <a:r>
              <a:rPr lang="en-US" b="1" i="1" dirty="0">
                <a:latin typeface="Book Antiqua" panose="02040602050305030304" pitchFamily="18" charset="0"/>
              </a:rPr>
              <a:t>prime features</a:t>
            </a:r>
            <a:endParaRPr lang="ru-RU" b="1" i="1" dirty="0">
              <a:latin typeface="Book Antiqua" panose="02040602050305030304" pitchFamily="18" charset="0"/>
            </a:endParaRPr>
          </a:p>
        </p:txBody>
      </p:sp>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graphicFrame>
        <p:nvGraphicFramePr>
          <p:cNvPr id="5" name="Content Placeholder 4" descr="SmartArt graphic">
            <a:extLst>
              <a:ext uri="{FF2B5EF4-FFF2-40B4-BE49-F238E27FC236}">
                <a16:creationId xmlns:a16="http://schemas.microsoft.com/office/drawing/2014/main" id="{C983627E-F26C-354F-BF0A-ECCD7E968A2B}"/>
              </a:ext>
            </a:extLst>
          </p:cNvPr>
          <p:cNvGraphicFramePr>
            <a:graphicFrameLocks noGrp="1"/>
          </p:cNvGraphicFramePr>
          <p:nvPr>
            <p:ph idx="1"/>
            <p:extLst>
              <p:ext uri="{D42A27DB-BD31-4B8C-83A1-F6EECF244321}">
                <p14:modId xmlns:p14="http://schemas.microsoft.com/office/powerpoint/2010/main" val="2171820812"/>
              </p:ext>
            </p:extLst>
          </p:nvPr>
        </p:nvGraphicFramePr>
        <p:xfrm>
          <a:off x="685801" y="1296099"/>
          <a:ext cx="10469634" cy="449510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8" name="Oval 167">
            <a:extLst>
              <a:ext uri="{FF2B5EF4-FFF2-40B4-BE49-F238E27FC236}">
                <a16:creationId xmlns:a16="http://schemas.microsoft.com/office/drawing/2014/main" id="{C260AA10-2831-4616-A5F0-18FB73A32599}"/>
              </a:ext>
            </a:extLst>
          </p:cNvPr>
          <p:cNvSpPr/>
          <p:nvPr/>
        </p:nvSpPr>
        <p:spPr>
          <a:xfrm>
            <a:off x="774159" y="4859841"/>
            <a:ext cx="895637" cy="895637"/>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69" name="Oval 168">
            <a:extLst>
              <a:ext uri="{FF2B5EF4-FFF2-40B4-BE49-F238E27FC236}">
                <a16:creationId xmlns:a16="http://schemas.microsoft.com/office/drawing/2014/main" id="{6B35BE89-4C80-4D20-8C0A-94A1086FAAC9}"/>
              </a:ext>
            </a:extLst>
          </p:cNvPr>
          <p:cNvSpPr/>
          <p:nvPr/>
        </p:nvSpPr>
        <p:spPr>
          <a:xfrm>
            <a:off x="746636" y="3650763"/>
            <a:ext cx="895637" cy="895637"/>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pic>
        <p:nvPicPr>
          <p:cNvPr id="6" name="Graphic 5" descr="Brain in head">
            <a:extLst>
              <a:ext uri="{FF2B5EF4-FFF2-40B4-BE49-F238E27FC236}">
                <a16:creationId xmlns:a16="http://schemas.microsoft.com/office/drawing/2014/main" id="{D29011A5-FC52-4E23-9B3A-D0346DB0482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9160" y="1567208"/>
            <a:ext cx="670587" cy="670587"/>
          </a:xfrm>
          <a:prstGeom prst="rect">
            <a:avLst/>
          </a:prstGeom>
        </p:spPr>
      </p:pic>
      <p:pic>
        <p:nvPicPr>
          <p:cNvPr id="9" name="Graphic 8" descr="Radio microphone">
            <a:extLst>
              <a:ext uri="{FF2B5EF4-FFF2-40B4-BE49-F238E27FC236}">
                <a16:creationId xmlns:a16="http://schemas.microsoft.com/office/drawing/2014/main" id="{817345C2-857D-41E5-BC99-CF93F37EC0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2183" y="3725443"/>
            <a:ext cx="703712" cy="703712"/>
          </a:xfrm>
          <a:prstGeom prst="rect">
            <a:avLst/>
          </a:prstGeom>
        </p:spPr>
      </p:pic>
      <p:sp>
        <p:nvSpPr>
          <p:cNvPr id="10" name="TextBox 9">
            <a:extLst>
              <a:ext uri="{FF2B5EF4-FFF2-40B4-BE49-F238E27FC236}">
                <a16:creationId xmlns:a16="http://schemas.microsoft.com/office/drawing/2014/main" id="{484175BE-5976-4355-8E79-1CCE5DECABC4}"/>
              </a:ext>
            </a:extLst>
          </p:cNvPr>
          <p:cNvSpPr txBox="1"/>
          <p:nvPr/>
        </p:nvSpPr>
        <p:spPr>
          <a:xfrm>
            <a:off x="1919881" y="1668917"/>
            <a:ext cx="4787235" cy="369332"/>
          </a:xfrm>
          <a:prstGeom prst="rect">
            <a:avLst/>
          </a:prstGeom>
          <a:noFill/>
        </p:spPr>
        <p:txBody>
          <a:bodyPr wrap="square" rtlCol="0">
            <a:spAutoFit/>
          </a:bodyPr>
          <a:lstStyle/>
          <a:p>
            <a:r>
              <a:rPr lang="en-US" b="1" dirty="0">
                <a:solidFill>
                  <a:schemeClr val="tx1">
                    <a:lumMod val="85000"/>
                  </a:schemeClr>
                </a:solidFill>
                <a:latin typeface="Times New Roman" panose="02020603050405020304" pitchFamily="18" charset="0"/>
                <a:cs typeface="Times New Roman" panose="02020603050405020304" pitchFamily="18" charset="0"/>
              </a:rPr>
              <a:t>FULLY AUTONOMOUS AND SMART</a:t>
            </a:r>
          </a:p>
        </p:txBody>
      </p:sp>
      <p:sp>
        <p:nvSpPr>
          <p:cNvPr id="11" name="TextBox 10">
            <a:extLst>
              <a:ext uri="{FF2B5EF4-FFF2-40B4-BE49-F238E27FC236}">
                <a16:creationId xmlns:a16="http://schemas.microsoft.com/office/drawing/2014/main" id="{2BFF7AD8-DEDE-4A27-94FC-70088E7CD208}"/>
              </a:ext>
            </a:extLst>
          </p:cNvPr>
          <p:cNvSpPr txBox="1"/>
          <p:nvPr/>
        </p:nvSpPr>
        <p:spPr>
          <a:xfrm>
            <a:off x="2009542" y="2576132"/>
            <a:ext cx="4957632"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OBJECT DETECTION TECHNOLOGY INCLUDED</a:t>
            </a:r>
          </a:p>
        </p:txBody>
      </p:sp>
      <p:sp>
        <p:nvSpPr>
          <p:cNvPr id="12" name="TextBox 11">
            <a:extLst>
              <a:ext uri="{FF2B5EF4-FFF2-40B4-BE49-F238E27FC236}">
                <a16:creationId xmlns:a16="http://schemas.microsoft.com/office/drawing/2014/main" id="{F51B8A8A-44B6-4F69-9CF0-F6BA67B2F8A9}"/>
              </a:ext>
            </a:extLst>
          </p:cNvPr>
          <p:cNvSpPr txBox="1"/>
          <p:nvPr/>
        </p:nvSpPr>
        <p:spPr>
          <a:xfrm>
            <a:off x="1998125" y="3725443"/>
            <a:ext cx="4113361" cy="646331"/>
          </a:xfrm>
          <a:prstGeom prst="rect">
            <a:avLst/>
          </a:prstGeom>
          <a:noFill/>
        </p:spPr>
        <p:txBody>
          <a:bodyPr wrap="square" rtlCol="0">
            <a:spAutoFit/>
          </a:bodyPr>
          <a:lstStyle/>
          <a:p>
            <a:r>
              <a:rPr lang="en-US" b="1" dirty="0">
                <a:solidFill>
                  <a:schemeClr val="tx1">
                    <a:lumMod val="85000"/>
                  </a:schemeClr>
                </a:solidFill>
                <a:latin typeface="Times New Roman" panose="02020603050405020304" pitchFamily="18" charset="0"/>
                <a:cs typeface="Times New Roman" panose="02020603050405020304" pitchFamily="18" charset="0"/>
              </a:rPr>
              <a:t>REMOTE CALLING TO ACCESS ROVER</a:t>
            </a:r>
          </a:p>
        </p:txBody>
      </p:sp>
      <p:pic>
        <p:nvPicPr>
          <p:cNvPr id="14" name="Graphic 13" descr="Lightbulb and gear">
            <a:extLst>
              <a:ext uri="{FF2B5EF4-FFF2-40B4-BE49-F238E27FC236}">
                <a16:creationId xmlns:a16="http://schemas.microsoft.com/office/drawing/2014/main" id="{A433113E-FAA5-4C0D-A16F-D4D775C3948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2183" y="4883814"/>
            <a:ext cx="764970" cy="764970"/>
          </a:xfrm>
          <a:prstGeom prst="rect">
            <a:avLst/>
          </a:prstGeom>
        </p:spPr>
      </p:pic>
      <p:sp>
        <p:nvSpPr>
          <p:cNvPr id="15" name="TextBox 14">
            <a:extLst>
              <a:ext uri="{FF2B5EF4-FFF2-40B4-BE49-F238E27FC236}">
                <a16:creationId xmlns:a16="http://schemas.microsoft.com/office/drawing/2014/main" id="{73CD1C34-BD85-4545-9EE8-BE8088548590}"/>
              </a:ext>
            </a:extLst>
          </p:cNvPr>
          <p:cNvSpPr txBox="1"/>
          <p:nvPr/>
        </p:nvSpPr>
        <p:spPr>
          <a:xfrm flipH="1">
            <a:off x="1988755" y="4917847"/>
            <a:ext cx="4122731" cy="646331"/>
          </a:xfrm>
          <a:prstGeom prst="rect">
            <a:avLst/>
          </a:prstGeom>
          <a:noFill/>
        </p:spPr>
        <p:txBody>
          <a:bodyPr wrap="square" rtlCol="0">
            <a:spAutoFit/>
          </a:bodyPr>
          <a:lstStyle/>
          <a:p>
            <a:r>
              <a:rPr lang="en-US" b="1" dirty="0">
                <a:solidFill>
                  <a:schemeClr val="tx1">
                    <a:lumMod val="85000"/>
                  </a:schemeClr>
                </a:solidFill>
                <a:latin typeface="Times New Roman" panose="02020603050405020304" pitchFamily="18" charset="0"/>
                <a:cs typeface="Times New Roman" panose="02020603050405020304" pitchFamily="18" charset="0"/>
              </a:rPr>
              <a:t>REMOTE NOTIFICATION AND ALERTS</a:t>
            </a:r>
          </a:p>
        </p:txBody>
      </p:sp>
    </p:spTree>
    <p:extLst>
      <p:ext uri="{BB962C8B-B14F-4D97-AF65-F5344CB8AC3E}">
        <p14:creationId xmlns:p14="http://schemas.microsoft.com/office/powerpoint/2010/main" val="2913824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0E5CEF-6C6B-400B-976B-792ABAA8CBFA}"/>
              </a:ext>
            </a:extLst>
          </p:cNvPr>
          <p:cNvSpPr>
            <a:spLocks noGrp="1"/>
          </p:cNvSpPr>
          <p:nvPr>
            <p:ph type="title"/>
          </p:nvPr>
        </p:nvSpPr>
        <p:spPr>
          <a:xfrm>
            <a:off x="685799" y="1150076"/>
            <a:ext cx="3659389" cy="4557849"/>
          </a:xfrm>
        </p:spPr>
        <p:txBody>
          <a:bodyPr>
            <a:normAutofit/>
          </a:bodyPr>
          <a:lstStyle/>
          <a:p>
            <a:pPr algn="r"/>
            <a:r>
              <a:rPr lang="en-US" b="1" i="1" dirty="0">
                <a:latin typeface="Book Antiqua" panose="02040602050305030304" pitchFamily="18" charset="0"/>
              </a:rPr>
              <a:t>design</a:t>
            </a:r>
          </a:p>
        </p:txBody>
      </p:sp>
      <p:cxnSp>
        <p:nvCxnSpPr>
          <p:cNvPr id="17" name="Straight Connector 16">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673E31-AEB9-4B58-B698-FA6DE4ECCB85}"/>
              </a:ext>
            </a:extLst>
          </p:cNvPr>
          <p:cNvSpPr>
            <a:spLocks noGrp="1"/>
          </p:cNvSpPr>
          <p:nvPr>
            <p:ph idx="1"/>
          </p:nvPr>
        </p:nvSpPr>
        <p:spPr>
          <a:xfrm>
            <a:off x="4988658" y="1150076"/>
            <a:ext cx="6517543" cy="5562010"/>
          </a:xfrm>
        </p:spPr>
        <p:txBody>
          <a:bodyPr>
            <a:normAutofit/>
          </a:bodyPr>
          <a:lstStyle/>
          <a:p>
            <a:pPr marL="342900" indent="-342900" eaLnBrk="0" hangingPunct="0">
              <a:lnSpc>
                <a:spcPct val="90000"/>
              </a:lnSpc>
              <a:spcBef>
                <a:spcPts val="1000"/>
              </a:spcBef>
              <a:buClr>
                <a:schemeClr val="accent1"/>
              </a:buClr>
              <a:buSzPct val="80000"/>
              <a:buFont typeface="Wingdings 3" pitchFamily="18" charset="2"/>
              <a:buChar char=""/>
            </a:pPr>
            <a:r>
              <a:rPr lang="en-US" sz="1700" dirty="0">
                <a:latin typeface="Times New Roman" panose="02020603050405020304" pitchFamily="18" charset="0"/>
                <a:cs typeface="Times New Roman" panose="02020603050405020304" pitchFamily="18" charset="0"/>
              </a:rPr>
              <a:t>The AGV is currently being developed by us at Rajamane Industries. The initial CAED design has been successfully developed.</a:t>
            </a:r>
          </a:p>
          <a:p>
            <a:pPr marL="342900" indent="-342900" eaLnBrk="0" hangingPunct="0">
              <a:lnSpc>
                <a:spcPct val="90000"/>
              </a:lnSpc>
              <a:spcBef>
                <a:spcPts val="1000"/>
              </a:spcBef>
              <a:buClr>
                <a:schemeClr val="accent1"/>
              </a:buClr>
              <a:buSzPct val="80000"/>
              <a:buFont typeface="Wingdings 3" pitchFamily="18" charset="2"/>
              <a:buChar char=""/>
            </a:pPr>
            <a:r>
              <a:rPr lang="en-US" sz="1700" dirty="0">
                <a:latin typeface="Times New Roman" panose="02020603050405020304" pitchFamily="18" charset="0"/>
                <a:cs typeface="Times New Roman" panose="02020603050405020304" pitchFamily="18" charset="0"/>
              </a:rPr>
              <a:t>The AGV has been designed to suit small to medium scale industries with a maximum payload capacity of 1 ton. </a:t>
            </a:r>
          </a:p>
          <a:p>
            <a:pPr marL="342900" indent="-342900" eaLnBrk="0" hangingPunct="0">
              <a:lnSpc>
                <a:spcPct val="90000"/>
              </a:lnSpc>
              <a:spcBef>
                <a:spcPts val="1000"/>
              </a:spcBef>
              <a:buClr>
                <a:schemeClr val="accent1"/>
              </a:buClr>
              <a:buSzPct val="80000"/>
              <a:buFont typeface="Wingdings 3" pitchFamily="18" charset="2"/>
              <a:buChar char=""/>
            </a:pPr>
            <a:r>
              <a:rPr lang="en-US" sz="1700" dirty="0">
                <a:latin typeface="Times New Roman" panose="02020603050405020304" pitchFamily="18" charset="0"/>
                <a:cs typeface="Times New Roman" panose="02020603050405020304" pitchFamily="18" charset="0"/>
              </a:rPr>
              <a:t>The AGV includes multiple features and is designed to be seamlessly  upgradable to incorporate future additions and enhancements as per specific industry requirement.</a:t>
            </a:r>
          </a:p>
          <a:p>
            <a:pPr marL="342900" indent="-342900" eaLnBrk="0" hangingPunct="0">
              <a:lnSpc>
                <a:spcPct val="90000"/>
              </a:lnSpc>
              <a:spcBef>
                <a:spcPts val="1000"/>
              </a:spcBef>
              <a:buClr>
                <a:schemeClr val="accent1"/>
              </a:buClr>
              <a:buSzPct val="80000"/>
              <a:buFont typeface="Wingdings 3" pitchFamily="18" charset="2"/>
              <a:buChar char=""/>
            </a:pPr>
            <a:r>
              <a:rPr lang="en-US" sz="1700" dirty="0">
                <a:latin typeface="Times New Roman" panose="02020603050405020304" pitchFamily="18" charset="0"/>
                <a:cs typeface="Times New Roman" panose="02020603050405020304" pitchFamily="18" charset="0"/>
              </a:rPr>
              <a:t>The unit is battery powered and the typical use case will be to replace forklifts currently being used in industries and manufacturing stations.</a:t>
            </a:r>
          </a:p>
          <a:p>
            <a:pPr marL="342900" indent="-342900" eaLnBrk="0" hangingPunct="0">
              <a:lnSpc>
                <a:spcPct val="90000"/>
              </a:lnSpc>
              <a:spcBef>
                <a:spcPts val="1000"/>
              </a:spcBef>
              <a:buClr>
                <a:schemeClr val="accent1"/>
              </a:buClr>
              <a:buSzPct val="80000"/>
              <a:buFont typeface="Wingdings 3" pitchFamily="18" charset="2"/>
              <a:buChar char=""/>
            </a:pPr>
            <a:r>
              <a:rPr lang="en-US" sz="1700" dirty="0">
                <a:latin typeface="Times New Roman" panose="02020603050405020304" pitchFamily="18" charset="0"/>
                <a:cs typeface="Times New Roman" panose="02020603050405020304" pitchFamily="18" charset="0"/>
              </a:rPr>
              <a:t>The AGV is generally used to perform highly repetitive actions across defined paths and can work in tight spaces, owing to its excellent maneuverability.</a:t>
            </a:r>
          </a:p>
          <a:p>
            <a:pPr>
              <a:lnSpc>
                <a:spcPct val="90000"/>
              </a:lnSpc>
            </a:pPr>
            <a:endParaRPr lang="en-US" sz="1700" dirty="0">
              <a:latin typeface="Arial Rounded MT Bold" panose="020F0704030504030204" pitchFamily="34" charset="0"/>
            </a:endParaRPr>
          </a:p>
          <a:p>
            <a:pPr>
              <a:lnSpc>
                <a:spcPct val="90000"/>
              </a:lnSpc>
            </a:pPr>
            <a:endParaRPr lang="en-US" sz="1700" dirty="0">
              <a:latin typeface="Arial Rounded MT Bold" panose="020F0704030504030204" pitchFamily="34" charset="0"/>
            </a:endParaRPr>
          </a:p>
        </p:txBody>
      </p:sp>
    </p:spTree>
    <p:extLst>
      <p:ext uri="{BB962C8B-B14F-4D97-AF65-F5344CB8AC3E}">
        <p14:creationId xmlns:p14="http://schemas.microsoft.com/office/powerpoint/2010/main" val="2139518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E8C25-B291-4367-B354-8ADE02CC6FD2}"/>
              </a:ext>
            </a:extLst>
          </p:cNvPr>
          <p:cNvSpPr>
            <a:spLocks noGrp="1"/>
          </p:cNvSpPr>
          <p:nvPr>
            <p:ph type="title"/>
          </p:nvPr>
        </p:nvSpPr>
        <p:spPr>
          <a:xfrm>
            <a:off x="685801" y="609600"/>
            <a:ext cx="6143423" cy="1456267"/>
          </a:xfrm>
        </p:spPr>
        <p:txBody>
          <a:bodyPr>
            <a:normAutofit/>
          </a:bodyPr>
          <a:lstStyle/>
          <a:p>
            <a:r>
              <a:rPr lang="en-US" b="1" i="1"/>
              <a:t>Design of the agv</a:t>
            </a:r>
            <a:endParaRPr lang="en-IN" b="1" i="1" dirty="0"/>
          </a:p>
        </p:txBody>
      </p:sp>
      <p:sp>
        <p:nvSpPr>
          <p:cNvPr id="9" name="Content Placeholder 8">
            <a:extLst>
              <a:ext uri="{FF2B5EF4-FFF2-40B4-BE49-F238E27FC236}">
                <a16:creationId xmlns:a16="http://schemas.microsoft.com/office/drawing/2014/main" id="{DD485CDD-4CB5-4EF4-8339-6111678ABEEC}"/>
              </a:ext>
            </a:extLst>
          </p:cNvPr>
          <p:cNvSpPr>
            <a:spLocks noGrp="1"/>
          </p:cNvSpPr>
          <p:nvPr>
            <p:ph idx="1"/>
          </p:nvPr>
        </p:nvSpPr>
        <p:spPr>
          <a:xfrm>
            <a:off x="685801" y="2142067"/>
            <a:ext cx="6143423" cy="3649133"/>
          </a:xfrm>
        </p:spPr>
        <p:txBody>
          <a:bodyPr>
            <a:normAutofit/>
          </a:bodyPr>
          <a:lstStyle/>
          <a:p>
            <a:pPr marL="0" indent="0">
              <a:buNone/>
            </a:pPr>
            <a:r>
              <a:rPr lang="en-US" dirty="0"/>
              <a:t>The AGV design includes various convenience features such as </a:t>
            </a:r>
          </a:p>
          <a:p>
            <a:r>
              <a:rPr lang="en-US" dirty="0"/>
              <a:t>Axially-inverted location calling switches on either side of the AGV.</a:t>
            </a:r>
          </a:p>
          <a:p>
            <a:r>
              <a:rPr lang="en-US" dirty="0"/>
              <a:t>A master emergency stop button to directly cutoff power to the motor.</a:t>
            </a:r>
          </a:p>
          <a:p>
            <a:r>
              <a:rPr lang="en-US" dirty="0"/>
              <a:t>A 3 Position switch to easily change the mode of operation.</a:t>
            </a:r>
          </a:p>
          <a:p>
            <a:r>
              <a:rPr lang="en-US" dirty="0"/>
              <a:t>Differential Lighting to indicate operation, obstacles, charging.</a:t>
            </a:r>
          </a:p>
          <a:p>
            <a:r>
              <a:rPr lang="en-US" dirty="0"/>
              <a:t>Night mode lights, including back lit buttons and switches.</a:t>
            </a:r>
          </a:p>
        </p:txBody>
      </p:sp>
      <p:pic>
        <p:nvPicPr>
          <p:cNvPr id="5" name="Content Placeholder 4" descr="A picture containing toy, box&#10;&#10;Description automatically generated">
            <a:extLst>
              <a:ext uri="{FF2B5EF4-FFF2-40B4-BE49-F238E27FC236}">
                <a16:creationId xmlns:a16="http://schemas.microsoft.com/office/drawing/2014/main" id="{34BB1249-4F42-46C5-BA2B-C81C2830583D}"/>
              </a:ext>
            </a:extLst>
          </p:cNvPr>
          <p:cNvPicPr>
            <a:picLocks noChangeAspect="1"/>
          </p:cNvPicPr>
          <p:nvPr/>
        </p:nvPicPr>
        <p:blipFill rotWithShape="1">
          <a:blip r:embed="rId3"/>
          <a:srcRect t="9096" r="-5" b="-5"/>
          <a:stretch/>
        </p:blipFill>
        <p:spPr>
          <a:xfrm>
            <a:off x="8888133" y="4144246"/>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517" name="Group 229">
            <a:extLst>
              <a:ext uri="{FF2B5EF4-FFF2-40B4-BE49-F238E27FC236}">
                <a16:creationId xmlns:a16="http://schemas.microsoft.com/office/drawing/2014/main" id="{58B25CAD-A790-499A-926B-116E10915E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231" name="Freeform 98">
              <a:extLst>
                <a:ext uri="{FF2B5EF4-FFF2-40B4-BE49-F238E27FC236}">
                  <a16:creationId xmlns:a16="http://schemas.microsoft.com/office/drawing/2014/main" id="{76E29510-9A59-43B9-BA40-BF403A9F6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8" name="Group 231">
              <a:extLst>
                <a:ext uri="{FF2B5EF4-FFF2-40B4-BE49-F238E27FC236}">
                  <a16:creationId xmlns:a16="http://schemas.microsoft.com/office/drawing/2014/main" id="{D41DCF14-C3EC-4A84-9BCB-CE73743063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33" name="Straight Connector 232">
                <a:extLst>
                  <a:ext uri="{FF2B5EF4-FFF2-40B4-BE49-F238E27FC236}">
                    <a16:creationId xmlns:a16="http://schemas.microsoft.com/office/drawing/2014/main" id="{323473CE-82AD-4D8D-A232-68772F8249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6C67ADA3-E620-4348-8071-F9721E422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221526D8-6171-42B9-BB1D-D4EBD07C9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918272C-9574-485F-8DBA-E779254B6C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414CAA3E-D915-4597-85D4-DF416AF539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8749FF6F-6DEA-46A3-A01C-82BD29418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8853F97E-C428-43BB-903E-E63D7A05D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D4EE22F-D9F6-499B-8595-2CA950937E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0A598804-7127-47FC-8A02-C6E2FD0D7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12A35C24-2BAE-4314-BBF5-81A17F92E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73A33BF9-E8C7-47A3-BFF6-5419153F7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8707F62-2F29-4FF0-A976-55E1996003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D9DB8BF-BBA2-4465-8B80-B354B3A5B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1C237BA7-462C-4ABE-B089-4C8938F821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E14D5F33-8377-427F-B4D1-8B783BF48E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68114C18-86CF-412F-81BD-4856E83C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ECF1CFD5-877F-4D23-9186-ABBE606058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FD718FB9-83BB-4BFB-ACF6-7D0A681BB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9B007F5-E4FE-4A8F-813F-CC2740BD2E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41345DFB-742B-4F09-B75A-05377FD401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7B4845AC-E70E-40A2-9491-05B2DBB92D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4111F64-514D-4447-86EB-D665455248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20169F1-F2D1-4726-8423-DBB5FE0714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69F80247-CF53-4374-81E2-475BDD521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FA5F5D72-947B-414E-8FDD-BBA2BCB95B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3AECE77-F2AF-4FCA-9C0E-A3E154EF49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A357807F-7199-418E-A0A9-B64105ECD2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374400BB-9AFD-4FE0-890E-888B089C2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6B161EE8-5F23-490A-9728-F35D68DF9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F4E71C7-716A-43DB-8B25-45D376E5D1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CC85AEA-CCD1-4DF7-8916-0F72027ED7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2135A1AE-41A5-4D62-8EDA-7E2AE30EF6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F3CFD903-54FF-40B5-8645-48F3E463AE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250B0D3E-699D-4045-9BD5-B4CF69C20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B430A3E5-50DB-4A25-A497-A9AABF4CD8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1B0E32C-6B1D-4061-8FE9-49FE8F48E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933DD09-EE89-4852-AAB4-7C42FEB01C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11394FF-3D41-4AC3-BF43-D84C4453F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8E419255-A9D6-42DD-A394-F5330A6F36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B92B858-83FE-42E7-B526-734880D077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1AC09C3A-8718-4FF6-89BE-385091356D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ACA67A3-5C58-4B01-9A72-136D48845E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9C479D8B-24CE-4B25-A4B4-1D411A4502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9BF48C75-7374-42F2-A159-526789C343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809A4AF-4DE5-4BEA-9D5A-A5236E9AF3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3EF6033-DAB6-40AE-904A-9B445DBD6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B6FAF6D3-9004-48E4-9A1F-BF36CEF7C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45BF9CAE-C7FC-4A40-83EC-8D4FA543E0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C9D1F7A5-8E54-4E36-9FBB-68F82877C2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E9B55B9-3B64-43D0-B20B-63D1E69CE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AD5DB75D-0B80-49D5-ABF8-FB393DC83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3F5F929-EAAF-471A-9E35-6DCDC3566C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E4C2BEB3-0299-4A25-830D-6E2DF9FDC8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04E342A0-615D-466D-9404-CA8BBCEEF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BDFFE1C-1E19-4EF4-A1B2-204A04E341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6731123C-8680-4E7A-AF54-969919D30C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8F1F0F71-5F67-496A-85EC-C8272FC6DE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EE0D13E-74B4-46D8-9CEB-993A9B02BB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BBC0AC4E-E40A-4D25-B178-B28024D5DB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A143B7E6-35F6-4AAF-B75E-D0E3B1CC3B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8DAAF768-2A67-4FCC-B682-7B14D4699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9A5A9193-6968-40A2-9E95-40B9A300A1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85F665EA-A27F-453A-9F57-4D4B9CE64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F6B94B3-C73B-4B26-A066-A4A6EB692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2C87A408-F5B1-4397-9A9F-65844D7EFB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B9AC2E82-FE6E-420B-9AB8-7939E196CE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AE5E1C4-5F11-44DF-9A63-A3AB706FC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236581D-1127-4822-B364-203311850B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CF6AFBC9-9C55-4BB4-8DD3-CBFB9D959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3312F76C-C542-4FF1-88A9-12DED608E7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AC1AEC1F-364C-4A2C-8798-18571170F7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4960AF63-51EE-4474-9693-18C3FFC5F5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E186998-8FFC-4B8E-9664-A3EB3DA93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A00B2A7C-644E-4B02-8949-68AC413D14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0923CE8B-E88E-4585-A698-30BB686DFE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1148CFA-ECD4-4847-91CE-7E8206F840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DFAB4226-9991-4F5E-B43B-D873A909D2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C8548911-9FE4-446D-BD3E-DC72AEF2D6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312" name="Group 311">
            <a:extLst>
              <a:ext uri="{FF2B5EF4-FFF2-40B4-BE49-F238E27FC236}">
                <a16:creationId xmlns:a16="http://schemas.microsoft.com/office/drawing/2014/main" id="{811B40AE-63DC-41CA-B0D1-EF99F055F5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313" name="Freeform 17">
              <a:extLst>
                <a:ext uri="{FF2B5EF4-FFF2-40B4-BE49-F238E27FC236}">
                  <a16:creationId xmlns:a16="http://schemas.microsoft.com/office/drawing/2014/main" id="{07BB2A43-A75C-4A17-B68F-E6AB75EE0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4" name="Group 313">
              <a:extLst>
                <a:ext uri="{FF2B5EF4-FFF2-40B4-BE49-F238E27FC236}">
                  <a16:creationId xmlns:a16="http://schemas.microsoft.com/office/drawing/2014/main" id="{40A0BDF4-301A-4EE4-A77D-BD245F18EE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315" name="Straight Connector 314">
                <a:extLst>
                  <a:ext uri="{FF2B5EF4-FFF2-40B4-BE49-F238E27FC236}">
                    <a16:creationId xmlns:a16="http://schemas.microsoft.com/office/drawing/2014/main" id="{C4924D57-94BA-40F5-BF53-9B23F7213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A14F8BCB-338A-49F5-BB9D-626C7A0CC9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DEFC0D9E-285A-4D86-8A71-B985BA8335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57015B3C-B28A-40F0-B53A-91B3B9C5FA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DFD7530-F83D-4D23-9B1F-F8DA8CD5AF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4DC34F9A-64D4-48B5-8E5A-ED0E339253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3ED77B99-47E0-4D0B-B185-7F5E1B61C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EC09C835-22F6-4E14-9BBE-11DD233346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A02419A0-4AA5-4985-B606-94268DE41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503FA27-7544-400B-8706-FE12A9B316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D404C57-DD6C-454E-BE13-90369095B1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5ABEA11C-C6F5-4FAB-9F3F-384EF23D6C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7CAEDBBC-2C01-496B-929B-849F1CB53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2894D4ED-61CE-46A2-9092-A00B9E8377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1C5D0262-1B14-45D6-937F-B6D6A915DC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3C7684CB-4F98-4EC9-A35B-1E903CEE66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5C25B956-861C-47EE-9D4D-E31C24538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3DD61AAC-D277-4D2E-AB51-8DDB489040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A4BA2A9-697F-45E1-8363-5E61A4207E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FD517C0E-A6EE-4A86-9F4C-434CD71915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8C170BA-831C-4BA4-A286-65E66E9C4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0EAA6EC5-E2BD-492B-9A8B-C27A76AC6C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8485DB25-AEEB-4180-9A14-2CEB267D4F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807A4361-79A5-47AA-98FE-01640EE42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F672975E-CAD3-46F3-BDA2-902C8237DC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15679262-AA08-4D50-AB3F-E6F9B4D1D8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61E32D5A-0C93-4E13-B049-914A2F1D29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941EC8F6-AF84-43B6-9400-F73F6FBAD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E75F074A-16C0-4748-BD13-64A7C32F6A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ECB3D608-CA7C-470E-9AAA-8389005F5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7AB4FD7D-4E8A-4455-933E-99E52E0B49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7416DF40-A568-431F-B63F-C32A9175B8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1B25E07C-A0EC-4DCF-88EC-51BB5C3FC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96C7DC41-3ADA-4989-AE2A-0F8D9DFCC9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6AE2AB88-5EAC-41EC-98BF-FACD6A2115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94E0B17E-9282-4983-AEB1-2B123998A3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986E83F1-9CCB-448B-89C9-F55B273BFC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1621D911-2A84-468C-9244-743E3E18D7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29971DC-3B38-4403-ABC9-880A06EBA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F2D65D61-4C71-4851-B377-83369B3889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a:extLst>
                  <a:ext uri="{FF2B5EF4-FFF2-40B4-BE49-F238E27FC236}">
                    <a16:creationId xmlns:a16="http://schemas.microsoft.com/office/drawing/2014/main" id="{804A736D-4A39-4E06-B7A7-2217CEB4EC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33B1531E-B3AC-480D-A8CD-836E8C1788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CF076B49-2AA3-4C05-9E50-CFF9137184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FE506FE5-22A7-42E7-BEB9-5442E79184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5D634CEF-DD74-4EC0-B7F4-3884BAF106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C4AD2728-E4B9-487D-A682-5E21DD15BB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C422CD3C-92C4-473C-9E31-85A594F6B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71509C2B-9D23-4008-B6A1-2407688209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007ACD51-E44F-4AF8-8F61-F276D7134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EF5BDAF9-2B69-4209-BE1F-6C5D8A1DFF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9DA27782-8E1F-422F-B106-31C0E1216D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8E8A221D-84EC-47C2-A895-8253858153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F08A0E1C-6626-4DD8-83BE-E83E2DFC84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7360D67F-521C-4D9A-B2B1-392386EA51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F29669A1-CC36-41F4-B0F1-B720DB9894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7DC3ADA6-152F-4D7B-9ABD-30DC8F7A2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1F6CA5EE-56FA-4EF7-9EC7-BC3FB217ED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703F9222-217B-48EB-8878-EC0B32E322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B48B9A73-A26B-43DB-9BB2-5658871FEA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EDF9DD53-6F04-4203-B61A-240676B7FD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01065752-DE28-425C-8987-168FE9F510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4B78A37C-B329-45F9-AF83-26D5CD826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FB70B126-9812-487A-AB78-CBCB1B32D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62A622F7-EC16-4F46-83B7-7A7DBCF99A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5607D488-F3A1-4FF6-9C5C-B4C1E147A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FDD48CAD-8E9A-434C-9F7E-6031DA9A6A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F70B9979-DEC4-48B9-9462-E3631AC96A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ADB15ACD-534F-474C-8B1A-8F5B94AEFD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8DFFE368-637C-4309-ABAC-BDCED29B6B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7D3E8255-AD5A-48F8-B948-7BF97DBEE7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84682BD-D253-4704-BB29-6D9C7D300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34113DE4-AE89-4F45-9B12-61B04E3E78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8437CF76-AF2F-46BC-9579-872625F1AB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AF2AF364-8140-40A5-9AC8-00C03DA479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AFBA166C-DB92-475D-B0D3-1F7EB2B81A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583F60B4-E774-4D4F-BC7C-A171BB6174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EF18C06C-0984-4FAA-952A-9CBFC0F95C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BDE44802-FF06-46DC-9F7E-D2A329BB29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11" name="Picture 10" descr="Diagram, engineering drawing&#10;&#10;Description automatically generated">
            <a:extLst>
              <a:ext uri="{FF2B5EF4-FFF2-40B4-BE49-F238E27FC236}">
                <a16:creationId xmlns:a16="http://schemas.microsoft.com/office/drawing/2014/main" id="{4463E121-F8DB-4AAF-8397-8150D72DA214}"/>
              </a:ext>
            </a:extLst>
          </p:cNvPr>
          <p:cNvPicPr>
            <a:picLocks noChangeAspect="1"/>
          </p:cNvPicPr>
          <p:nvPr/>
        </p:nvPicPr>
        <p:blipFill rotWithShape="1">
          <a:blip r:embed="rId4"/>
          <a:srcRect l="7536" r="32499" b="2"/>
          <a:stretch/>
        </p:blipFill>
        <p:spPr>
          <a:xfrm>
            <a:off x="8055588" y="-3863"/>
            <a:ext cx="4132754"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Tree>
    <p:extLst>
      <p:ext uri="{BB962C8B-B14F-4D97-AF65-F5344CB8AC3E}">
        <p14:creationId xmlns:p14="http://schemas.microsoft.com/office/powerpoint/2010/main" val="4022429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AA186DA-23AE-4E5D-9831-359668C716CA}"/>
              </a:ext>
            </a:extLst>
          </p:cNvPr>
          <p:cNvSpPr>
            <a:spLocks noGrp="1"/>
          </p:cNvSpPr>
          <p:nvPr>
            <p:ph type="title"/>
          </p:nvPr>
        </p:nvSpPr>
        <p:spPr>
          <a:xfrm>
            <a:off x="718457" y="531278"/>
            <a:ext cx="3211517" cy="5292579"/>
          </a:xfrm>
        </p:spPr>
        <p:txBody>
          <a:bodyPr>
            <a:normAutofit/>
          </a:bodyPr>
          <a:lstStyle/>
          <a:p>
            <a:r>
              <a:rPr lang="en-US" b="1" i="1">
                <a:solidFill>
                  <a:srgbClr val="FFFFFF"/>
                </a:solidFill>
                <a:latin typeface="Book Antiqua" panose="02040602050305030304" pitchFamily="18" charset="0"/>
              </a:rPr>
              <a:t>Sections of the proposed model</a:t>
            </a:r>
          </a:p>
        </p:txBody>
      </p:sp>
      <p:sp useBgFill="1">
        <p:nvSpPr>
          <p:cNvPr id="16" name="Freeform: Shape 15">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D7A6734B-4E79-46AF-B438-47C89C084B53}"/>
              </a:ext>
            </a:extLst>
          </p:cNvPr>
          <p:cNvGraphicFramePr>
            <a:graphicFrameLocks noGrp="1"/>
          </p:cNvGraphicFramePr>
          <p:nvPr>
            <p:ph idx="1"/>
            <p:extLst>
              <p:ext uri="{D42A27DB-BD31-4B8C-83A1-F6EECF244321}">
                <p14:modId xmlns:p14="http://schemas.microsoft.com/office/powerpoint/2010/main" val="1660306510"/>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599314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E985B6-4479-4F37-8840-0A4882F9B914}"/>
              </a:ext>
            </a:extLst>
          </p:cNvPr>
          <p:cNvSpPr>
            <a:spLocks noGrp="1"/>
          </p:cNvSpPr>
          <p:nvPr>
            <p:ph type="title"/>
          </p:nvPr>
        </p:nvSpPr>
        <p:spPr>
          <a:xfrm>
            <a:off x="685799" y="1150076"/>
            <a:ext cx="3659389" cy="4557849"/>
          </a:xfrm>
        </p:spPr>
        <p:txBody>
          <a:bodyPr>
            <a:normAutofit/>
          </a:bodyPr>
          <a:lstStyle/>
          <a:p>
            <a:pPr algn="r"/>
            <a:r>
              <a:rPr lang="en-US" b="1" i="1">
                <a:latin typeface="Book Antiqua" panose="02040602050305030304" pitchFamily="18" charset="0"/>
              </a:rPr>
              <a:t>TOOLS USED</a:t>
            </a:r>
            <a:endParaRPr lang="en-IN" b="1" i="1">
              <a:latin typeface="Book Antiqua" panose="02040602050305030304" pitchFamily="18" charset="0"/>
            </a:endParaRP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2B2708-E373-4E8C-ADD9-3B71E1CFC73A}"/>
              </a:ext>
            </a:extLst>
          </p:cNvPr>
          <p:cNvSpPr>
            <a:spLocks noGrp="1"/>
          </p:cNvSpPr>
          <p:nvPr>
            <p:ph idx="1"/>
          </p:nvPr>
        </p:nvSpPr>
        <p:spPr>
          <a:xfrm>
            <a:off x="4988658" y="1150076"/>
            <a:ext cx="6517543" cy="4557849"/>
          </a:xfrm>
        </p:spPr>
        <p:txBody>
          <a:bodyPr>
            <a:normAutofit/>
          </a:bodyPr>
          <a:lstStyle/>
          <a:p>
            <a:r>
              <a:rPr lang="en-US"/>
              <a:t>Software</a:t>
            </a:r>
          </a:p>
          <a:p>
            <a:pPr marL="0" indent="0">
              <a:buNone/>
            </a:pPr>
            <a:r>
              <a:rPr lang="en-US"/>
              <a:t>	-Arduino IDE</a:t>
            </a:r>
          </a:p>
          <a:p>
            <a:r>
              <a:rPr lang="en-US"/>
              <a:t>Hardware</a:t>
            </a:r>
          </a:p>
          <a:p>
            <a:pPr marL="0" indent="0">
              <a:buNone/>
            </a:pPr>
            <a:r>
              <a:rPr lang="en-US"/>
              <a:t>	-Embedded Arduino Mega</a:t>
            </a:r>
          </a:p>
          <a:p>
            <a:pPr marL="0" indent="0">
              <a:buNone/>
            </a:pPr>
            <a:r>
              <a:rPr lang="en-US"/>
              <a:t>	-Cytron MDDS30 Motor Driver</a:t>
            </a:r>
          </a:p>
          <a:p>
            <a:pPr marL="0" indent="0">
              <a:buNone/>
            </a:pPr>
            <a:r>
              <a:rPr lang="en-US"/>
              <a:t>	-560W,24V,70RPM DC Motors</a:t>
            </a:r>
          </a:p>
          <a:p>
            <a:pPr marL="0" indent="0">
              <a:buNone/>
            </a:pPr>
            <a:r>
              <a:rPr lang="en-US"/>
              <a:t>	-LSA08 Advanced Line Following Sensor</a:t>
            </a:r>
          </a:p>
          <a:p>
            <a:pPr marL="0" indent="0">
              <a:buNone/>
            </a:pPr>
            <a:r>
              <a:rPr lang="en-US"/>
              <a:t>	-NRF24L01  Wireless Module</a:t>
            </a:r>
          </a:p>
          <a:p>
            <a:pPr marL="0" indent="0">
              <a:buNone/>
            </a:pPr>
            <a:r>
              <a:rPr lang="en-US"/>
              <a:t>	-PN532 RFID Chipset</a:t>
            </a:r>
          </a:p>
          <a:p>
            <a:pPr marL="0" indent="0">
              <a:buNone/>
            </a:pPr>
            <a:r>
              <a:rPr lang="en-US"/>
              <a:t>	-Joystick</a:t>
            </a:r>
          </a:p>
          <a:p>
            <a:pPr marL="0" indent="0">
              <a:buNone/>
            </a:pPr>
            <a:r>
              <a:rPr lang="en-US"/>
              <a:t>	-IR sensors</a:t>
            </a:r>
            <a:endParaRPr lang="en-IN"/>
          </a:p>
        </p:txBody>
      </p:sp>
    </p:spTree>
    <p:extLst>
      <p:ext uri="{BB962C8B-B14F-4D97-AF65-F5344CB8AC3E}">
        <p14:creationId xmlns:p14="http://schemas.microsoft.com/office/powerpoint/2010/main" val="24208410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2.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163</TotalTime>
  <Words>836</Words>
  <Application>Microsoft Office PowerPoint</Application>
  <PresentationFormat>Widescreen</PresentationFormat>
  <Paragraphs>61</Paragraphs>
  <Slides>11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 Rounded MT Bold</vt:lpstr>
      <vt:lpstr>Book Antiqua</vt:lpstr>
      <vt:lpstr>Calibri</vt:lpstr>
      <vt:lpstr>Calibri Light</vt:lpstr>
      <vt:lpstr>Times New Roman</vt:lpstr>
      <vt:lpstr>Wingdings 3</vt:lpstr>
      <vt:lpstr>Celestial</vt:lpstr>
      <vt:lpstr>Automated  GUIDED VEHICLE</vt:lpstr>
      <vt:lpstr>INTRODUCTION</vt:lpstr>
      <vt:lpstr>PowerPoint Presentation</vt:lpstr>
      <vt:lpstr>objective</vt:lpstr>
      <vt:lpstr>prime features</vt:lpstr>
      <vt:lpstr>design</vt:lpstr>
      <vt:lpstr>Design of the agv</vt:lpstr>
      <vt:lpstr>Sections of the proposed model</vt:lpstr>
      <vt:lpstr>TOOLS USED</vt:lpstr>
      <vt:lpstr>Current progress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GUIDED VEHICLE</dc:title>
  <dc:creator>Abhi 47</dc:creator>
  <cp:lastModifiedBy>Abhi 47</cp:lastModifiedBy>
  <cp:revision>6</cp:revision>
  <dcterms:created xsi:type="dcterms:W3CDTF">2020-12-30T07:06:38Z</dcterms:created>
  <dcterms:modified xsi:type="dcterms:W3CDTF">2020-12-30T09:49:42Z</dcterms:modified>
</cp:coreProperties>
</file>